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0_C408C64E.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5" r:id="rId17"/>
    <p:sldId id="276" r:id="rId18"/>
    <p:sldId id="271" r:id="rId19"/>
    <p:sldId id="272" r:id="rId20"/>
    <p:sldId id="273" r:id="rId21"/>
    <p:sldId id="27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93A72B1-EBE1-37D2-72A5-760B8606E5DD}" name="sara.sdr" initials="s" userId="sara.sdr"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anna abtahian" initials="aa" lastIdx="1" clrIdx="0">
    <p:extLst>
      <p:ext uri="{19B8F6BF-5375-455C-9EA6-DF929625EA0E}">
        <p15:presenceInfo xmlns:p15="http://schemas.microsoft.com/office/powerpoint/2012/main" userId="20cc353c1ec2d26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3048"/>
    <a:srgbClr val="7E938D"/>
    <a:srgbClr val="295C59"/>
    <a:srgbClr val="3A3F3A"/>
    <a:srgbClr val="0386AB"/>
    <a:srgbClr val="06101C"/>
    <a:srgbClr val="5175AD"/>
    <a:srgbClr val="101F40"/>
    <a:srgbClr val="25205A"/>
    <a:srgbClr val="2621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34" autoAdjust="0"/>
    <p:restoredTop sz="94653" autoAdjust="0"/>
  </p:normalViewPr>
  <p:slideViewPr>
    <p:cSldViewPr snapToGrid="0">
      <p:cViewPr varScale="1">
        <p:scale>
          <a:sx n="61" d="100"/>
          <a:sy n="61" d="100"/>
        </p:scale>
        <p:origin x="90" y="1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omments/modernComment_100_C408C64E.xml><?xml version="1.0" encoding="utf-8"?>
<p188:cmLst xmlns:a="http://schemas.openxmlformats.org/drawingml/2006/main" xmlns:r="http://schemas.openxmlformats.org/officeDocument/2006/relationships" xmlns:p188="http://schemas.microsoft.com/office/powerpoint/2018/8/main">
  <p188:cm id="{8070DEE8-A335-4F2D-A5CF-E0E1C9385FA5}" authorId="{993A72B1-EBE1-37D2-72A5-760B8606E5DD}" created="2023-12-25T16:11:10.975">
    <pc:sldMkLst xmlns:pc="http://schemas.microsoft.com/office/powerpoint/2013/main/command">
      <pc:docMk/>
      <pc:sldMk cId="3288909390" sldId="256"/>
    </pc:sldMkLst>
    <p188:txBody>
      <a:bodyPr/>
      <a:lstStyle/>
      <a:p>
        <a:r>
          <a:rPr lang="en-US"/>
          <a:t>شماره دانشجویی:39916341054451</a:t>
        </a:r>
      </a:p>
    </p188:txBody>
  </p188:cm>
</p188:cmLst>
</file>

<file path=ppt/media/hdphoto1.wdp>
</file>

<file path=ppt/media/image1.png>
</file>

<file path=ppt/media/image10.png>
</file>

<file path=ppt/media/image11.png>
</file>

<file path=ppt/media/image12.png>
</file>

<file path=ppt/media/image13.jpeg>
</file>

<file path=ppt/media/image14.jpg>
</file>

<file path=ppt/media/image15.jpeg>
</file>

<file path=ppt/media/image16.jpg>
</file>

<file path=ppt/media/image17.jpg>
</file>

<file path=ppt/media/image2.png>
</file>

<file path=ppt/media/image3.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23C2B-76D6-32A3-E238-B9086844AB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6581F4C-2F9E-1DA7-CE67-82FDCB0F77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0629CD1-B6C0-38B4-CA9D-8B44C2E20293}"/>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5" name="Footer Placeholder 4">
            <a:extLst>
              <a:ext uri="{FF2B5EF4-FFF2-40B4-BE49-F238E27FC236}">
                <a16:creationId xmlns:a16="http://schemas.microsoft.com/office/drawing/2014/main" id="{21B4F041-D154-0F68-36F5-ACB8E53A75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1C424B-FA7F-1B7C-A2F4-DA55D3FBF0F8}"/>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1782383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F33AA-A196-341D-38D8-9A73822179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2815195-A9F2-CC60-61EC-3CDF1B46B4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BA1286-2DA1-F9F9-0EA5-D26CD16F9E51}"/>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5" name="Footer Placeholder 4">
            <a:extLst>
              <a:ext uri="{FF2B5EF4-FFF2-40B4-BE49-F238E27FC236}">
                <a16:creationId xmlns:a16="http://schemas.microsoft.com/office/drawing/2014/main" id="{3888C893-59B6-408D-41B5-6CADC30F32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6F537-9E50-8CE5-3EE8-849A3B41775B}"/>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1981786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B06DCA-074F-54D4-2A5F-68CBD651503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08C28D6-A395-A962-9E43-CEFEAF2CC8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1E0FC-068D-0715-EB32-308BCE6E3C52}"/>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5" name="Footer Placeholder 4">
            <a:extLst>
              <a:ext uri="{FF2B5EF4-FFF2-40B4-BE49-F238E27FC236}">
                <a16:creationId xmlns:a16="http://schemas.microsoft.com/office/drawing/2014/main" id="{C5A97A8D-DD55-E89F-6547-F5005E37E2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CE0E2-914F-748F-73F3-FA93BA82A378}"/>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1900497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C59B0-D018-AFD1-F66A-EFE363C1AD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FDF34E-C7A7-E395-6F13-AACCD79856D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B51828-FBA3-C083-7002-9EC118D2D85D}"/>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5" name="Footer Placeholder 4">
            <a:extLst>
              <a:ext uri="{FF2B5EF4-FFF2-40B4-BE49-F238E27FC236}">
                <a16:creationId xmlns:a16="http://schemas.microsoft.com/office/drawing/2014/main" id="{2C842E22-40B9-D266-917A-46D7033011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63BF10-57BE-7CCC-91D3-FB0C4BC32F26}"/>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31850448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6E360-18DC-9595-6C7D-81464F7B9F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DA58934-72DA-FA08-714A-4978969B7F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F2BBF5-32B8-4814-4928-E44CAFC6FA50}"/>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5" name="Footer Placeholder 4">
            <a:extLst>
              <a:ext uri="{FF2B5EF4-FFF2-40B4-BE49-F238E27FC236}">
                <a16:creationId xmlns:a16="http://schemas.microsoft.com/office/drawing/2014/main" id="{A9484638-4B79-0CAF-C55C-CE9AC34200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660D42-FC25-070E-FF95-CFA9652C3E32}"/>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1000484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7348F-71B2-0488-B05A-EF6B6321D4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E42F9E-63F2-6CFE-3F5E-E60D2F838E0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8944A3-7209-8BCF-C8AA-F8F03C556A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3DA64D-5653-E03E-3DF6-D6D3C339B6FA}"/>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6" name="Footer Placeholder 5">
            <a:extLst>
              <a:ext uri="{FF2B5EF4-FFF2-40B4-BE49-F238E27FC236}">
                <a16:creationId xmlns:a16="http://schemas.microsoft.com/office/drawing/2014/main" id="{9ABECDDA-321D-6886-B5BB-9983A9115A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D5AB19-8AB2-BA7E-EAE2-01FFC3A01D04}"/>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14255132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77888-4653-2319-D035-3C1A004E02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2A6B22-6EC2-49F0-BEC4-4BBF84A04A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0E96FF-CB42-60F9-27A9-430A5D16EE5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C9556C-7DFB-2188-763C-D6991D4430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07F4AF6-FFDB-45F3-F39E-311CBFA5C7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4BEA4E8-A8D5-2A19-D59F-2DF5A66686B8}"/>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8" name="Footer Placeholder 7">
            <a:extLst>
              <a:ext uri="{FF2B5EF4-FFF2-40B4-BE49-F238E27FC236}">
                <a16:creationId xmlns:a16="http://schemas.microsoft.com/office/drawing/2014/main" id="{1859D6FD-CF06-C616-64E7-2BEF225C11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8880B4B-981F-023F-F0C3-8CF4DC42B62E}"/>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28169039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5EFB9-8353-B0F7-AB6D-00175B9292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DE3D49B-432C-E5EA-15DA-885089AA31C6}"/>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4" name="Footer Placeholder 3">
            <a:extLst>
              <a:ext uri="{FF2B5EF4-FFF2-40B4-BE49-F238E27FC236}">
                <a16:creationId xmlns:a16="http://schemas.microsoft.com/office/drawing/2014/main" id="{BBA2B2B0-F041-1F6F-B076-8491ACF70A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441B89-EA26-5083-7087-931B4E8F9176}"/>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42621454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C2D1D6-A449-C7E3-1CCE-2D1C99E2FCA0}"/>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3" name="Footer Placeholder 2">
            <a:extLst>
              <a:ext uri="{FF2B5EF4-FFF2-40B4-BE49-F238E27FC236}">
                <a16:creationId xmlns:a16="http://schemas.microsoft.com/office/drawing/2014/main" id="{BBF78264-D4F1-7D55-1499-D3028C4A6A0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46557C-3FCC-B56A-F200-17BB13D275B7}"/>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26036699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021B6-5195-CCBC-A756-496D0E9500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CDD35A-15F7-1E70-F00C-D6FEB9D7DE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120916-91FB-3694-4DE4-9BCD79B630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51205A-ABF6-71D4-CD1B-EEC4A4DE6428}"/>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6" name="Footer Placeholder 5">
            <a:extLst>
              <a:ext uri="{FF2B5EF4-FFF2-40B4-BE49-F238E27FC236}">
                <a16:creationId xmlns:a16="http://schemas.microsoft.com/office/drawing/2014/main" id="{F458CA89-30F1-C70C-793A-CF44AD594D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7CD9B7-D33C-3812-14B0-458625D5E0BC}"/>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2869392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845FC-93B7-6001-8B0F-894E115C20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E298117-2594-A789-037D-411C8D717F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7BC74CC-D6A8-DCCF-EE5E-E9F9212004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A1B3D0-2D36-3443-58F7-C62B5F434B71}"/>
              </a:ext>
            </a:extLst>
          </p:cNvPr>
          <p:cNvSpPr>
            <a:spLocks noGrp="1"/>
          </p:cNvSpPr>
          <p:nvPr>
            <p:ph type="dt" sz="half" idx="10"/>
          </p:nvPr>
        </p:nvSpPr>
        <p:spPr/>
        <p:txBody>
          <a:bodyPr/>
          <a:lstStyle/>
          <a:p>
            <a:fld id="{78CB6447-7AAE-4BC4-86BA-0C1480F8487D}" type="datetimeFigureOut">
              <a:rPr lang="en-US" smtClean="0"/>
              <a:t>12/25/2023</a:t>
            </a:fld>
            <a:endParaRPr lang="en-US"/>
          </a:p>
        </p:txBody>
      </p:sp>
      <p:sp>
        <p:nvSpPr>
          <p:cNvPr id="6" name="Footer Placeholder 5">
            <a:extLst>
              <a:ext uri="{FF2B5EF4-FFF2-40B4-BE49-F238E27FC236}">
                <a16:creationId xmlns:a16="http://schemas.microsoft.com/office/drawing/2014/main" id="{14537624-26DF-2233-345E-F13E7CA6B3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00FE64-1CA9-7FEA-9695-456F47A475FF}"/>
              </a:ext>
            </a:extLst>
          </p:cNvPr>
          <p:cNvSpPr>
            <a:spLocks noGrp="1"/>
          </p:cNvSpPr>
          <p:nvPr>
            <p:ph type="sldNum" sz="quarter" idx="12"/>
          </p:nvPr>
        </p:nvSpPr>
        <p:spPr/>
        <p:txBody>
          <a:bodyPr/>
          <a:lstStyle/>
          <a:p>
            <a:fld id="{37E7FD00-8A68-467B-8F5E-0F601910DEFA}" type="slidenum">
              <a:rPr lang="en-US" smtClean="0"/>
              <a:t>‹#›</a:t>
            </a:fld>
            <a:endParaRPr lang="en-US"/>
          </a:p>
        </p:txBody>
      </p:sp>
    </p:spTree>
    <p:extLst>
      <p:ext uri="{BB962C8B-B14F-4D97-AF65-F5344CB8AC3E}">
        <p14:creationId xmlns:p14="http://schemas.microsoft.com/office/powerpoint/2010/main" val="816013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F05252-25AB-6C21-0771-3C69B05B16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7AE8E87-D796-85F1-0E76-A671066986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A42D6A-6D09-CC62-6E45-721C12EE09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CB6447-7AAE-4BC4-86BA-0C1480F8487D}" type="datetimeFigureOut">
              <a:rPr lang="en-US" smtClean="0"/>
              <a:t>12/25/2023</a:t>
            </a:fld>
            <a:endParaRPr lang="en-US"/>
          </a:p>
        </p:txBody>
      </p:sp>
      <p:sp>
        <p:nvSpPr>
          <p:cNvPr id="5" name="Footer Placeholder 4">
            <a:extLst>
              <a:ext uri="{FF2B5EF4-FFF2-40B4-BE49-F238E27FC236}">
                <a16:creationId xmlns:a16="http://schemas.microsoft.com/office/drawing/2014/main" id="{2D091901-D981-4F62-43C1-EDF9ECEE21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16C0F47-7B1B-3C0F-9C65-A88CF8E325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E7FD00-8A68-467B-8F5E-0F601910DEFA}" type="slidenum">
              <a:rPr lang="en-US" smtClean="0"/>
              <a:t>‹#›</a:t>
            </a:fld>
            <a:endParaRPr lang="en-US"/>
          </a:p>
        </p:txBody>
      </p:sp>
    </p:spTree>
    <p:extLst>
      <p:ext uri="{BB962C8B-B14F-4D97-AF65-F5344CB8AC3E}">
        <p14:creationId xmlns:p14="http://schemas.microsoft.com/office/powerpoint/2010/main" val="32316513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8/10/relationships/comments" Target="../comments/modernComment_100_C408C64E.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9C83F97-5A9B-9D48-9E8B-175074293ADE}"/>
              </a:ext>
            </a:extLst>
          </p:cNvPr>
          <p:cNvSpPr txBox="1"/>
          <p:nvPr/>
        </p:nvSpPr>
        <p:spPr>
          <a:xfrm>
            <a:off x="4541315" y="3256302"/>
            <a:ext cx="3866929" cy="400110"/>
          </a:xfrm>
          <a:prstGeom prst="rect">
            <a:avLst/>
          </a:prstGeom>
          <a:noFill/>
        </p:spPr>
        <p:txBody>
          <a:bodyPr wrap="square" rtlCol="0">
            <a:spAutoFit/>
          </a:bodyPr>
          <a:lstStyle/>
          <a:p>
            <a:pPr algn="ctr"/>
            <a:r>
              <a:rPr lang="fa-IR" sz="2000" dirty="0">
                <a:solidFill>
                  <a:schemeClr val="bg1"/>
                </a:solidFill>
              </a:rPr>
              <a:t>استاد: زهرا سادات عصایی معمم</a:t>
            </a:r>
            <a:endParaRPr lang="en-US" sz="2000" dirty="0">
              <a:solidFill>
                <a:schemeClr val="bg1"/>
              </a:solidFill>
            </a:endParaRPr>
          </a:p>
        </p:txBody>
      </p:sp>
      <p:sp>
        <p:nvSpPr>
          <p:cNvPr id="4" name="TextBox 3">
            <a:extLst>
              <a:ext uri="{FF2B5EF4-FFF2-40B4-BE49-F238E27FC236}">
                <a16:creationId xmlns:a16="http://schemas.microsoft.com/office/drawing/2014/main" id="{F5BEBA60-F93E-4679-E66D-1E4FC1206ACA}"/>
              </a:ext>
            </a:extLst>
          </p:cNvPr>
          <p:cNvSpPr txBox="1"/>
          <p:nvPr/>
        </p:nvSpPr>
        <p:spPr>
          <a:xfrm>
            <a:off x="5370871" y="387892"/>
            <a:ext cx="1450258" cy="584775"/>
          </a:xfrm>
          <a:prstGeom prst="rect">
            <a:avLst/>
          </a:prstGeom>
          <a:noFill/>
        </p:spPr>
        <p:txBody>
          <a:bodyPr wrap="square" rtlCol="0">
            <a:spAutoFit/>
          </a:bodyPr>
          <a:lstStyle/>
          <a:p>
            <a:pPr algn="ctr"/>
            <a:r>
              <a:rPr lang="fa-IR" sz="3200" dirty="0">
                <a:solidFill>
                  <a:schemeClr val="bg1">
                    <a:lumMod val="75000"/>
                  </a:schemeClr>
                </a:solidFill>
                <a:latin typeface="Arial Black" panose="020B0A04020102020204" pitchFamily="34" charset="0"/>
              </a:rPr>
              <a:t>به نام خدا</a:t>
            </a:r>
            <a:endParaRPr lang="en-US" sz="3200" dirty="0">
              <a:solidFill>
                <a:schemeClr val="bg1">
                  <a:lumMod val="75000"/>
                </a:schemeClr>
              </a:solidFill>
              <a:latin typeface="Arial Black" panose="020B0A04020102020204" pitchFamily="34" charset="0"/>
            </a:endParaRPr>
          </a:p>
        </p:txBody>
      </p:sp>
      <p:sp>
        <p:nvSpPr>
          <p:cNvPr id="5" name="TextBox 4">
            <a:extLst>
              <a:ext uri="{FF2B5EF4-FFF2-40B4-BE49-F238E27FC236}">
                <a16:creationId xmlns:a16="http://schemas.microsoft.com/office/drawing/2014/main" id="{F066010E-C18C-FB84-1873-5C26C058700C}"/>
              </a:ext>
            </a:extLst>
          </p:cNvPr>
          <p:cNvSpPr txBox="1"/>
          <p:nvPr/>
        </p:nvSpPr>
        <p:spPr>
          <a:xfrm>
            <a:off x="4437355" y="1991374"/>
            <a:ext cx="4074851" cy="646331"/>
          </a:xfrm>
          <a:prstGeom prst="rect">
            <a:avLst/>
          </a:prstGeom>
          <a:noFill/>
        </p:spPr>
        <p:txBody>
          <a:bodyPr wrap="square" rtlCol="0">
            <a:spAutoFit/>
          </a:bodyPr>
          <a:lstStyle/>
          <a:p>
            <a:pPr algn="ctr"/>
            <a:r>
              <a:rPr lang="fa-IR" sz="3600" dirty="0">
                <a:solidFill>
                  <a:schemeClr val="accent1">
                    <a:lumMod val="40000"/>
                    <a:lumOff val="60000"/>
                  </a:schemeClr>
                </a:solidFill>
                <a:latin typeface="Candara Light" panose="020E0502030303020204" pitchFamily="34" charset="0"/>
                <a:cs typeface="Arial" panose="020B0604020202020204" pitchFamily="34" charset="0"/>
              </a:rPr>
              <a:t>هوش مصنوعی</a:t>
            </a:r>
            <a:endParaRPr lang="en-US" sz="3600" dirty="0">
              <a:solidFill>
                <a:schemeClr val="accent1">
                  <a:lumMod val="40000"/>
                  <a:lumOff val="60000"/>
                </a:schemeClr>
              </a:solidFill>
              <a:latin typeface="Candara Light" panose="020E0502030303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5C354AD7-6788-B849-09D2-DD317A7241DE}"/>
              </a:ext>
            </a:extLst>
          </p:cNvPr>
          <p:cNvSpPr txBox="1"/>
          <p:nvPr/>
        </p:nvSpPr>
        <p:spPr>
          <a:xfrm>
            <a:off x="5469619" y="3795314"/>
            <a:ext cx="3042587" cy="646331"/>
          </a:xfrm>
          <a:prstGeom prst="rect">
            <a:avLst/>
          </a:prstGeom>
          <a:noFill/>
        </p:spPr>
        <p:txBody>
          <a:bodyPr wrap="square" rtlCol="0">
            <a:spAutoFit/>
          </a:bodyPr>
          <a:lstStyle/>
          <a:p>
            <a:pPr algn="ctr"/>
            <a:r>
              <a:rPr lang="fa-IR" sz="2000" dirty="0">
                <a:solidFill>
                  <a:schemeClr val="bg1"/>
                </a:solidFill>
              </a:rPr>
              <a:t>دانشجو: رضا رستمی</a:t>
            </a:r>
          </a:p>
          <a:p>
            <a:pPr algn="ctr"/>
            <a:endParaRPr lang="fa-IR" sz="1600" dirty="0">
              <a:solidFill>
                <a:schemeClr val="bg1">
                  <a:lumMod val="65000"/>
                </a:schemeClr>
              </a:solidFill>
            </a:endParaRPr>
          </a:p>
        </p:txBody>
      </p:sp>
      <p:pic>
        <p:nvPicPr>
          <p:cNvPr id="9" name="Picture 8">
            <a:extLst>
              <a:ext uri="{FF2B5EF4-FFF2-40B4-BE49-F238E27FC236}">
                <a16:creationId xmlns:a16="http://schemas.microsoft.com/office/drawing/2014/main" id="{DC7810E5-C04A-459C-9826-B7F57E4DC80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433" b="89474" l="9459" r="89865">
                        <a14:foregroundMark x1="35473" y1="9942" x2="35135" y2="7602"/>
                        <a14:foregroundMark x1="65541" y1="7602" x2="66554" y2="6433"/>
                      </a14:backgroundRemoval>
                    </a14:imgEffect>
                  </a14:imgLayer>
                </a14:imgProps>
              </a:ext>
              <a:ext uri="{28A0092B-C50C-407E-A947-70E740481C1C}">
                <a14:useLocalDpi xmlns:a14="http://schemas.microsoft.com/office/drawing/2010/main" val="0"/>
              </a:ext>
            </a:extLst>
          </a:blip>
          <a:stretch>
            <a:fillRect/>
          </a:stretch>
        </p:blipFill>
        <p:spPr>
          <a:xfrm>
            <a:off x="0" y="245854"/>
            <a:ext cx="1178378" cy="680752"/>
          </a:xfrm>
          <a:prstGeom prst="rect">
            <a:avLst/>
          </a:prstGeom>
        </p:spPr>
      </p:pic>
      <p:sp>
        <p:nvSpPr>
          <p:cNvPr id="10" name="TextBox 9">
            <a:extLst>
              <a:ext uri="{FF2B5EF4-FFF2-40B4-BE49-F238E27FC236}">
                <a16:creationId xmlns:a16="http://schemas.microsoft.com/office/drawing/2014/main" id="{92CF6292-BD1F-C6BB-86AA-7309DC39F251}"/>
              </a:ext>
            </a:extLst>
          </p:cNvPr>
          <p:cNvSpPr txBox="1"/>
          <p:nvPr/>
        </p:nvSpPr>
        <p:spPr>
          <a:xfrm>
            <a:off x="11654725" y="245854"/>
            <a:ext cx="395207" cy="369332"/>
          </a:xfrm>
          <a:prstGeom prst="rect">
            <a:avLst/>
          </a:prstGeom>
          <a:noFill/>
        </p:spPr>
        <p:txBody>
          <a:bodyPr wrap="square" rtlCol="0">
            <a:spAutoFit/>
          </a:bodyPr>
          <a:lstStyle/>
          <a:p>
            <a:r>
              <a:rPr lang="en-US" dirty="0">
                <a:solidFill>
                  <a:schemeClr val="bg1"/>
                </a:solidFill>
              </a:rPr>
              <a:t>AI</a:t>
            </a:r>
          </a:p>
        </p:txBody>
      </p:sp>
      <p:sp>
        <p:nvSpPr>
          <p:cNvPr id="11" name="TextBox 10">
            <a:extLst>
              <a:ext uri="{FF2B5EF4-FFF2-40B4-BE49-F238E27FC236}">
                <a16:creationId xmlns:a16="http://schemas.microsoft.com/office/drawing/2014/main" id="{2F5F86FA-C8CA-6F1C-65E7-4490F1587A27}"/>
              </a:ext>
            </a:extLst>
          </p:cNvPr>
          <p:cNvSpPr txBox="1"/>
          <p:nvPr/>
        </p:nvSpPr>
        <p:spPr>
          <a:xfrm>
            <a:off x="89116" y="6458257"/>
            <a:ext cx="1000146" cy="307777"/>
          </a:xfrm>
          <a:prstGeom prst="rect">
            <a:avLst/>
          </a:prstGeom>
          <a:noFill/>
        </p:spPr>
        <p:txBody>
          <a:bodyPr wrap="square" rtlCol="0">
            <a:spAutoFit/>
          </a:bodyPr>
          <a:lstStyle/>
          <a:p>
            <a:pPr marL="0" algn="r" defTabSz="914400" rtl="1" eaLnBrk="1" latinLnBrk="0" hangingPunct="1"/>
            <a:r>
              <a:rPr lang="en-US" sz="1400" dirty="0">
                <a:solidFill>
                  <a:schemeClr val="bg1">
                    <a:lumMod val="85000"/>
                  </a:schemeClr>
                </a:solidFill>
              </a:rPr>
              <a:t>November </a:t>
            </a:r>
          </a:p>
        </p:txBody>
      </p:sp>
      <p:sp>
        <p:nvSpPr>
          <p:cNvPr id="12" name="TextBox 11">
            <a:extLst>
              <a:ext uri="{FF2B5EF4-FFF2-40B4-BE49-F238E27FC236}">
                <a16:creationId xmlns:a16="http://schemas.microsoft.com/office/drawing/2014/main" id="{2713B2FD-F74C-E380-D13B-62680218FB65}"/>
              </a:ext>
            </a:extLst>
          </p:cNvPr>
          <p:cNvSpPr txBox="1"/>
          <p:nvPr/>
        </p:nvSpPr>
        <p:spPr>
          <a:xfrm>
            <a:off x="11388672" y="6396702"/>
            <a:ext cx="661260" cy="307777"/>
          </a:xfrm>
          <a:prstGeom prst="rect">
            <a:avLst/>
          </a:prstGeom>
          <a:noFill/>
        </p:spPr>
        <p:txBody>
          <a:bodyPr wrap="square" rtlCol="0">
            <a:spAutoFit/>
          </a:bodyPr>
          <a:lstStyle/>
          <a:p>
            <a:r>
              <a:rPr lang="en-US" sz="1400" dirty="0">
                <a:solidFill>
                  <a:schemeClr val="bg1">
                    <a:lumMod val="85000"/>
                  </a:schemeClr>
                </a:solidFill>
              </a:rPr>
              <a:t>2023</a:t>
            </a:r>
          </a:p>
        </p:txBody>
      </p:sp>
      <p:sp>
        <p:nvSpPr>
          <p:cNvPr id="3" name="TextBox 2">
            <a:extLst>
              <a:ext uri="{FF2B5EF4-FFF2-40B4-BE49-F238E27FC236}">
                <a16:creationId xmlns:a16="http://schemas.microsoft.com/office/drawing/2014/main" id="{CCFC7340-2688-6DF2-787E-33A7890B1A95}"/>
              </a:ext>
            </a:extLst>
          </p:cNvPr>
          <p:cNvSpPr txBox="1"/>
          <p:nvPr/>
        </p:nvSpPr>
        <p:spPr>
          <a:xfrm>
            <a:off x="4370566" y="4275009"/>
            <a:ext cx="6093372" cy="400110"/>
          </a:xfrm>
          <a:prstGeom prst="rect">
            <a:avLst/>
          </a:prstGeom>
          <a:noFill/>
        </p:spPr>
        <p:txBody>
          <a:bodyPr wrap="square">
            <a:spAutoFit/>
          </a:bodyPr>
          <a:lstStyle/>
          <a:p>
            <a:r>
              <a:rPr lang="fa-IR" sz="2000" dirty="0">
                <a:solidFill>
                  <a:schemeClr val="bg1"/>
                </a:solidFill>
                <a:effectLst/>
                <a:latin typeface="Segoe UI" panose="020B0502040204020203" pitchFamily="34" charset="0"/>
              </a:rPr>
              <a:t>شماره دانشجویی:39916341054451</a:t>
            </a:r>
            <a:endParaRPr lang="en-US" sz="2000" dirty="0">
              <a:solidFill>
                <a:schemeClr val="bg1"/>
              </a:solidFill>
            </a:endParaRPr>
          </a:p>
        </p:txBody>
      </p:sp>
    </p:spTree>
    <p:extLst>
      <p:ext uri="{BB962C8B-B14F-4D97-AF65-F5344CB8AC3E}">
        <p14:creationId xmlns:p14="http://schemas.microsoft.com/office/powerpoint/2010/main" val="32889093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6950BFC3-D8DA-4A85-94F7-54DA5524770B}">
      <p188:commentRel xmlns:p188="http://schemas.microsoft.com/office/powerpoint/2018/8/main" r:id="rId2"/>
    </p:ext>
  </p:extLs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11652740" y="6246214"/>
            <a:ext cx="385186" cy="369332"/>
          </a:xfrm>
          <a:prstGeom prst="rect">
            <a:avLst/>
          </a:prstGeom>
          <a:noFill/>
        </p:spPr>
        <p:txBody>
          <a:bodyPr wrap="square">
            <a:spAutoFit/>
          </a:bodyPr>
          <a:lstStyle/>
          <a:p>
            <a:r>
              <a:rPr lang="en-US" dirty="0">
                <a:solidFill>
                  <a:schemeClr val="bg1"/>
                </a:solidFill>
              </a:rPr>
              <a:t>AI</a:t>
            </a:r>
          </a:p>
        </p:txBody>
      </p:sp>
      <p:pic>
        <p:nvPicPr>
          <p:cNvPr id="4" name="Picture 3">
            <a:extLst>
              <a:ext uri="{FF2B5EF4-FFF2-40B4-BE49-F238E27FC236}">
                <a16:creationId xmlns:a16="http://schemas.microsoft.com/office/drawing/2014/main" id="{937B9D7D-A51F-3C63-ABAE-92B7C148862E}"/>
              </a:ext>
            </a:extLst>
          </p:cNvPr>
          <p:cNvPicPr>
            <a:picLocks noChangeAspect="1"/>
          </p:cNvPicPr>
          <p:nvPr/>
        </p:nvPicPr>
        <p:blipFill rotWithShape="1">
          <a:blip r:embed="rId2">
            <a:extLst>
              <a:ext uri="{28A0092B-C50C-407E-A947-70E740481C1C}">
                <a14:useLocalDpi xmlns:a14="http://schemas.microsoft.com/office/drawing/2010/main" val="0"/>
              </a:ext>
            </a:extLst>
          </a:blip>
          <a:srcRect b="33103"/>
          <a:stretch/>
        </p:blipFill>
        <p:spPr>
          <a:xfrm>
            <a:off x="9997" y="-1"/>
            <a:ext cx="12182003" cy="5439103"/>
          </a:xfrm>
          <a:prstGeom prst="rect">
            <a:avLst/>
          </a:prstGeom>
        </p:spPr>
      </p:pic>
      <p:sp>
        <p:nvSpPr>
          <p:cNvPr id="7" name="TextBox 6">
            <a:extLst>
              <a:ext uri="{FF2B5EF4-FFF2-40B4-BE49-F238E27FC236}">
                <a16:creationId xmlns:a16="http://schemas.microsoft.com/office/drawing/2014/main" id="{70FDFF13-C8D8-89D8-E505-EEA98E226655}"/>
              </a:ext>
            </a:extLst>
          </p:cNvPr>
          <p:cNvSpPr txBox="1"/>
          <p:nvPr/>
        </p:nvSpPr>
        <p:spPr>
          <a:xfrm>
            <a:off x="1647699" y="5784549"/>
            <a:ext cx="8896602" cy="646331"/>
          </a:xfrm>
          <a:prstGeom prst="rect">
            <a:avLst/>
          </a:prstGeom>
          <a:noFill/>
        </p:spPr>
        <p:txBody>
          <a:bodyPr wrap="square" rtlCol="0">
            <a:spAutoFit/>
          </a:bodyPr>
          <a:lstStyle/>
          <a:p>
            <a:pPr algn="r"/>
            <a:r>
              <a:rPr lang="fa-IR" b="0" i="0" dirty="0">
                <a:solidFill>
                  <a:srgbClr val="7E938D"/>
                </a:solidFill>
                <a:effectLst/>
                <a:latin typeface="Roboto" panose="02000000000000000000" pitchFamily="2" charset="0"/>
              </a:rPr>
              <a:t>به طور کلی، سخت افزار مورد نیاز برای هوش مصنوعی در برنامه های نظامی شامل سیستم های محاسباتی با کارایی بالا مانند خوشه های سرور یا شتاب دهنده های سخت افزاری تخصصی مانند واحدهای پردازش گرافیکی است.</a:t>
            </a:r>
            <a:endParaRPr lang="en-US" dirty="0">
              <a:solidFill>
                <a:srgbClr val="7E938D"/>
              </a:solidFill>
            </a:endParaRPr>
          </a:p>
        </p:txBody>
      </p:sp>
    </p:spTree>
    <p:extLst>
      <p:ext uri="{BB962C8B-B14F-4D97-AF65-F5344CB8AC3E}">
        <p14:creationId xmlns:p14="http://schemas.microsoft.com/office/powerpoint/2010/main" val="2689848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B326D26-B1D8-A173-D40F-AEAA7B4BD1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0959" y="5075112"/>
            <a:ext cx="390032" cy="713433"/>
          </a:xfrm>
          <a:prstGeom prst="rect">
            <a:avLst/>
          </a:prstGeom>
        </p:spPr>
      </p:pic>
      <p:pic>
        <p:nvPicPr>
          <p:cNvPr id="10" name="Picture 9">
            <a:extLst>
              <a:ext uri="{FF2B5EF4-FFF2-40B4-BE49-F238E27FC236}">
                <a16:creationId xmlns:a16="http://schemas.microsoft.com/office/drawing/2014/main" id="{87CF6AB3-0FA8-0C4E-FBDB-88B63F2850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4902" y="-1146938"/>
            <a:ext cx="1652164" cy="944487"/>
          </a:xfrm>
          <a:prstGeom prst="rect">
            <a:avLst/>
          </a:prstGeom>
        </p:spPr>
      </p:pic>
      <p:pic>
        <p:nvPicPr>
          <p:cNvPr id="12" name="Picture 11">
            <a:extLst>
              <a:ext uri="{FF2B5EF4-FFF2-40B4-BE49-F238E27FC236}">
                <a16:creationId xmlns:a16="http://schemas.microsoft.com/office/drawing/2014/main" id="{265222A2-63ED-5B05-DBCC-634B7C9BBB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97699" y="1464309"/>
            <a:ext cx="1253544" cy="705566"/>
          </a:xfrm>
          <a:prstGeom prst="rect">
            <a:avLst/>
          </a:prstGeom>
        </p:spPr>
      </p:pic>
      <p:pic>
        <p:nvPicPr>
          <p:cNvPr id="14" name="Picture 13">
            <a:extLst>
              <a:ext uri="{FF2B5EF4-FFF2-40B4-BE49-F238E27FC236}">
                <a16:creationId xmlns:a16="http://schemas.microsoft.com/office/drawing/2014/main" id="{2CEDB8C3-4E7A-C913-8BCF-0B6831F263D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057256" y="1464309"/>
            <a:ext cx="855085" cy="960902"/>
          </a:xfrm>
          <a:prstGeom prst="rect">
            <a:avLst/>
          </a:prstGeom>
        </p:spPr>
      </p:pic>
      <p:pic>
        <p:nvPicPr>
          <p:cNvPr id="16" name="Picture 15">
            <a:extLst>
              <a:ext uri="{FF2B5EF4-FFF2-40B4-BE49-F238E27FC236}">
                <a16:creationId xmlns:a16="http://schemas.microsoft.com/office/drawing/2014/main" id="{15B17D17-7CA6-EA36-99B2-54DFD37A8F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25500" y="7571380"/>
            <a:ext cx="950968" cy="950968"/>
          </a:xfrm>
          <a:prstGeom prst="rect">
            <a:avLst/>
          </a:prstGeom>
        </p:spPr>
      </p:pic>
      <p:pic>
        <p:nvPicPr>
          <p:cNvPr id="18" name="Picture 17">
            <a:extLst>
              <a:ext uri="{FF2B5EF4-FFF2-40B4-BE49-F238E27FC236}">
                <a16:creationId xmlns:a16="http://schemas.microsoft.com/office/drawing/2014/main" id="{6B3E7F46-D7C2-13BB-F6B7-ECE349D7018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875163" y="4913240"/>
            <a:ext cx="1037178" cy="1037178"/>
          </a:xfrm>
          <a:prstGeom prst="rect">
            <a:avLst/>
          </a:prstGeom>
        </p:spPr>
      </p:pic>
      <p:pic>
        <p:nvPicPr>
          <p:cNvPr id="5" name="Picture 4">
            <a:extLst>
              <a:ext uri="{FF2B5EF4-FFF2-40B4-BE49-F238E27FC236}">
                <a16:creationId xmlns:a16="http://schemas.microsoft.com/office/drawing/2014/main" id="{6841AC7C-2A58-712D-96C2-81670F7BF7E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0" y="-635339"/>
            <a:ext cx="12192000" cy="8128677"/>
          </a:xfrm>
          <a:prstGeom prst="rect">
            <a:avLst/>
          </a:prstGeom>
        </p:spPr>
      </p:pic>
      <p:sp>
        <p:nvSpPr>
          <p:cNvPr id="3" name="TextBox 2">
            <a:extLst>
              <a:ext uri="{FF2B5EF4-FFF2-40B4-BE49-F238E27FC236}">
                <a16:creationId xmlns:a16="http://schemas.microsoft.com/office/drawing/2014/main" id="{051B4A61-82AA-C559-EC42-6C5A78C77B72}"/>
              </a:ext>
            </a:extLst>
          </p:cNvPr>
          <p:cNvSpPr txBox="1"/>
          <p:nvPr/>
        </p:nvSpPr>
        <p:spPr>
          <a:xfrm>
            <a:off x="6303321" y="391937"/>
            <a:ext cx="474736" cy="461665"/>
          </a:xfrm>
          <a:prstGeom prst="rect">
            <a:avLst/>
          </a:prstGeom>
          <a:noFill/>
        </p:spPr>
        <p:txBody>
          <a:bodyPr wrap="square">
            <a:spAutoFit/>
          </a:bodyPr>
          <a:lstStyle/>
          <a:p>
            <a:r>
              <a:rPr lang="en-US" sz="2400" dirty="0">
                <a:solidFill>
                  <a:srgbClr val="92D050"/>
                </a:solidFill>
              </a:rPr>
              <a:t>AI</a:t>
            </a:r>
          </a:p>
        </p:txBody>
      </p:sp>
      <p:sp>
        <p:nvSpPr>
          <p:cNvPr id="19" name="TextBox 18">
            <a:extLst>
              <a:ext uri="{FF2B5EF4-FFF2-40B4-BE49-F238E27FC236}">
                <a16:creationId xmlns:a16="http://schemas.microsoft.com/office/drawing/2014/main" id="{6DD0D817-5D57-CACF-EB9C-22674318FEAA}"/>
              </a:ext>
            </a:extLst>
          </p:cNvPr>
          <p:cNvSpPr txBox="1"/>
          <p:nvPr/>
        </p:nvSpPr>
        <p:spPr>
          <a:xfrm>
            <a:off x="4695183" y="438104"/>
            <a:ext cx="1845506" cy="369332"/>
          </a:xfrm>
          <a:prstGeom prst="rect">
            <a:avLst/>
          </a:prstGeom>
          <a:noFill/>
        </p:spPr>
        <p:txBody>
          <a:bodyPr wrap="square" rtlCol="0">
            <a:spAutoFit/>
          </a:bodyPr>
          <a:lstStyle/>
          <a:p>
            <a:r>
              <a:rPr lang="en-US" dirty="0">
                <a:solidFill>
                  <a:srgbClr val="92D050"/>
                </a:solidFill>
              </a:rPr>
              <a:t>Programming for</a:t>
            </a:r>
          </a:p>
        </p:txBody>
      </p:sp>
    </p:spTree>
    <p:extLst>
      <p:ext uri="{BB962C8B-B14F-4D97-AF65-F5344CB8AC3E}">
        <p14:creationId xmlns:p14="http://schemas.microsoft.com/office/powerpoint/2010/main" val="38707114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11652740" y="6246214"/>
            <a:ext cx="385186" cy="369332"/>
          </a:xfrm>
          <a:prstGeom prst="rect">
            <a:avLst/>
          </a:prstGeom>
          <a:noFill/>
        </p:spPr>
        <p:txBody>
          <a:bodyPr wrap="square">
            <a:spAutoFit/>
          </a:bodyPr>
          <a:lstStyle/>
          <a:p>
            <a:r>
              <a:rPr lang="en-US" dirty="0">
                <a:solidFill>
                  <a:schemeClr val="bg1"/>
                </a:solidFill>
              </a:rPr>
              <a:t>AI</a:t>
            </a:r>
          </a:p>
        </p:txBody>
      </p:sp>
      <p:pic>
        <p:nvPicPr>
          <p:cNvPr id="8" name="Picture 7">
            <a:extLst>
              <a:ext uri="{FF2B5EF4-FFF2-40B4-BE49-F238E27FC236}">
                <a16:creationId xmlns:a16="http://schemas.microsoft.com/office/drawing/2014/main" id="{7B326D26-B1D8-A173-D40F-AEAA7B4BD1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7373" y="3665066"/>
            <a:ext cx="966891" cy="1768604"/>
          </a:xfrm>
          <a:prstGeom prst="rect">
            <a:avLst/>
          </a:prstGeom>
        </p:spPr>
      </p:pic>
      <p:pic>
        <p:nvPicPr>
          <p:cNvPr id="10" name="Picture 9">
            <a:extLst>
              <a:ext uri="{FF2B5EF4-FFF2-40B4-BE49-F238E27FC236}">
                <a16:creationId xmlns:a16="http://schemas.microsoft.com/office/drawing/2014/main" id="{87CF6AB3-0FA8-0C4E-FBDB-88B63F2850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35833" y="1076138"/>
            <a:ext cx="1699714" cy="971670"/>
          </a:xfrm>
          <a:prstGeom prst="rect">
            <a:avLst/>
          </a:prstGeom>
        </p:spPr>
      </p:pic>
      <p:pic>
        <p:nvPicPr>
          <p:cNvPr id="12" name="Picture 11">
            <a:extLst>
              <a:ext uri="{FF2B5EF4-FFF2-40B4-BE49-F238E27FC236}">
                <a16:creationId xmlns:a16="http://schemas.microsoft.com/office/drawing/2014/main" id="{265222A2-63ED-5B05-DBCC-634B7C9BBB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2114" y="1076138"/>
            <a:ext cx="1817408" cy="1022941"/>
          </a:xfrm>
          <a:prstGeom prst="rect">
            <a:avLst/>
          </a:prstGeom>
        </p:spPr>
      </p:pic>
      <p:pic>
        <p:nvPicPr>
          <p:cNvPr id="14" name="Picture 13">
            <a:extLst>
              <a:ext uri="{FF2B5EF4-FFF2-40B4-BE49-F238E27FC236}">
                <a16:creationId xmlns:a16="http://schemas.microsoft.com/office/drawing/2014/main" id="{2CEDB8C3-4E7A-C913-8BCF-0B6831F263D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11398" y="1027266"/>
            <a:ext cx="1011555" cy="1136735"/>
          </a:xfrm>
          <a:prstGeom prst="rect">
            <a:avLst/>
          </a:prstGeom>
        </p:spPr>
      </p:pic>
      <p:pic>
        <p:nvPicPr>
          <p:cNvPr id="16" name="Picture 15">
            <a:extLst>
              <a:ext uri="{FF2B5EF4-FFF2-40B4-BE49-F238E27FC236}">
                <a16:creationId xmlns:a16="http://schemas.microsoft.com/office/drawing/2014/main" id="{15B17D17-7CA6-EA36-99B2-54DFD37A8F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58918" y="4180126"/>
            <a:ext cx="1253544" cy="1253544"/>
          </a:xfrm>
          <a:prstGeom prst="rect">
            <a:avLst/>
          </a:prstGeom>
        </p:spPr>
      </p:pic>
      <p:pic>
        <p:nvPicPr>
          <p:cNvPr id="18" name="Picture 17">
            <a:extLst>
              <a:ext uri="{FF2B5EF4-FFF2-40B4-BE49-F238E27FC236}">
                <a16:creationId xmlns:a16="http://schemas.microsoft.com/office/drawing/2014/main" id="{6B3E7F46-D7C2-13BB-F6B7-ECE349D7018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81083" y="4180126"/>
            <a:ext cx="1253544" cy="1253544"/>
          </a:xfrm>
          <a:prstGeom prst="rect">
            <a:avLst/>
          </a:prstGeom>
        </p:spPr>
      </p:pic>
    </p:spTree>
    <p:extLst>
      <p:ext uri="{BB962C8B-B14F-4D97-AF65-F5344CB8AC3E}">
        <p14:creationId xmlns:p14="http://schemas.microsoft.com/office/powerpoint/2010/main" val="5683855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441C439-DE59-C6AC-6565-31A0F15EF9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279086" cy="6868259"/>
          </a:xfrm>
          <a:prstGeom prst="rect">
            <a:avLst/>
          </a:prstGeom>
        </p:spPr>
      </p:pic>
      <p:sp>
        <p:nvSpPr>
          <p:cNvPr id="3" name="TextBox 2">
            <a:extLst>
              <a:ext uri="{FF2B5EF4-FFF2-40B4-BE49-F238E27FC236}">
                <a16:creationId xmlns:a16="http://schemas.microsoft.com/office/drawing/2014/main" id="{051B4A61-82AA-C559-EC42-6C5A78C77B72}"/>
              </a:ext>
            </a:extLst>
          </p:cNvPr>
          <p:cNvSpPr txBox="1"/>
          <p:nvPr/>
        </p:nvSpPr>
        <p:spPr>
          <a:xfrm>
            <a:off x="11686233" y="168254"/>
            <a:ext cx="385186" cy="369332"/>
          </a:xfrm>
          <a:prstGeom prst="rect">
            <a:avLst/>
          </a:prstGeom>
          <a:noFill/>
        </p:spPr>
        <p:txBody>
          <a:bodyPr wrap="square">
            <a:spAutoFit/>
          </a:bodyPr>
          <a:lstStyle/>
          <a:p>
            <a:r>
              <a:rPr lang="en-US" dirty="0"/>
              <a:t>AI</a:t>
            </a:r>
          </a:p>
        </p:txBody>
      </p:sp>
      <p:sp>
        <p:nvSpPr>
          <p:cNvPr id="5" name="TextBox 4">
            <a:extLst>
              <a:ext uri="{FF2B5EF4-FFF2-40B4-BE49-F238E27FC236}">
                <a16:creationId xmlns:a16="http://schemas.microsoft.com/office/drawing/2014/main" id="{367EFA01-12E1-8872-F560-D9AB758841BC}"/>
              </a:ext>
            </a:extLst>
          </p:cNvPr>
          <p:cNvSpPr txBox="1"/>
          <p:nvPr/>
        </p:nvSpPr>
        <p:spPr>
          <a:xfrm>
            <a:off x="5617029" y="2509521"/>
            <a:ext cx="2059912" cy="400110"/>
          </a:xfrm>
          <a:prstGeom prst="rect">
            <a:avLst/>
          </a:prstGeom>
          <a:noFill/>
        </p:spPr>
        <p:txBody>
          <a:bodyPr wrap="square" rtlCol="0">
            <a:spAutoFit/>
          </a:bodyPr>
          <a:lstStyle/>
          <a:p>
            <a:r>
              <a:rPr lang="en-US" sz="2000" dirty="0">
                <a:latin typeface="Candara Light" panose="020E0502030303020204" pitchFamily="34" charset="0"/>
              </a:rPr>
              <a:t>Machine learning</a:t>
            </a:r>
          </a:p>
        </p:txBody>
      </p:sp>
    </p:spTree>
    <p:extLst>
      <p:ext uri="{BB962C8B-B14F-4D97-AF65-F5344CB8AC3E}">
        <p14:creationId xmlns:p14="http://schemas.microsoft.com/office/powerpoint/2010/main" val="4735469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24D777D-68AC-D9C2-E4FB-75AC7306D0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087144"/>
            <a:ext cx="12192000" cy="7945144"/>
          </a:xfrm>
          <a:prstGeom prst="rect">
            <a:avLst/>
          </a:prstGeom>
        </p:spPr>
      </p:pic>
      <p:sp>
        <p:nvSpPr>
          <p:cNvPr id="3" name="TextBox 2">
            <a:extLst>
              <a:ext uri="{FF2B5EF4-FFF2-40B4-BE49-F238E27FC236}">
                <a16:creationId xmlns:a16="http://schemas.microsoft.com/office/drawing/2014/main" id="{051B4A61-82AA-C559-EC42-6C5A78C77B72}"/>
              </a:ext>
            </a:extLst>
          </p:cNvPr>
          <p:cNvSpPr txBox="1"/>
          <p:nvPr/>
        </p:nvSpPr>
        <p:spPr>
          <a:xfrm>
            <a:off x="11635990" y="0"/>
            <a:ext cx="385186" cy="369332"/>
          </a:xfrm>
          <a:prstGeom prst="rect">
            <a:avLst/>
          </a:prstGeom>
          <a:noFill/>
        </p:spPr>
        <p:txBody>
          <a:bodyPr wrap="square">
            <a:spAutoFit/>
          </a:bodyPr>
          <a:lstStyle/>
          <a:p>
            <a:r>
              <a:rPr lang="en-US" dirty="0">
                <a:solidFill>
                  <a:schemeClr val="bg1"/>
                </a:solidFill>
              </a:rPr>
              <a:t>AI</a:t>
            </a:r>
          </a:p>
        </p:txBody>
      </p:sp>
      <p:sp>
        <p:nvSpPr>
          <p:cNvPr id="5" name="TextBox 4">
            <a:extLst>
              <a:ext uri="{FF2B5EF4-FFF2-40B4-BE49-F238E27FC236}">
                <a16:creationId xmlns:a16="http://schemas.microsoft.com/office/drawing/2014/main" id="{367EFA01-12E1-8872-F560-D9AB758841BC}"/>
              </a:ext>
            </a:extLst>
          </p:cNvPr>
          <p:cNvSpPr txBox="1"/>
          <p:nvPr/>
        </p:nvSpPr>
        <p:spPr>
          <a:xfrm>
            <a:off x="5066043" y="320635"/>
            <a:ext cx="2059912" cy="400110"/>
          </a:xfrm>
          <a:prstGeom prst="rect">
            <a:avLst/>
          </a:prstGeom>
          <a:noFill/>
        </p:spPr>
        <p:txBody>
          <a:bodyPr wrap="square" rtlCol="0">
            <a:spAutoFit/>
          </a:bodyPr>
          <a:lstStyle/>
          <a:p>
            <a:r>
              <a:rPr lang="en-US" sz="2000" dirty="0">
                <a:solidFill>
                  <a:schemeClr val="bg1"/>
                </a:solidFill>
                <a:latin typeface="Candara Light" panose="020E0502030303020204" pitchFamily="34" charset="0"/>
              </a:rPr>
              <a:t>Machine learning</a:t>
            </a:r>
          </a:p>
        </p:txBody>
      </p:sp>
      <p:sp>
        <p:nvSpPr>
          <p:cNvPr id="7" name="TextBox 6">
            <a:extLst>
              <a:ext uri="{FF2B5EF4-FFF2-40B4-BE49-F238E27FC236}">
                <a16:creationId xmlns:a16="http://schemas.microsoft.com/office/drawing/2014/main" id="{C69C42D5-3CCA-C128-0553-7185DECD276B}"/>
              </a:ext>
            </a:extLst>
          </p:cNvPr>
          <p:cNvSpPr txBox="1"/>
          <p:nvPr/>
        </p:nvSpPr>
        <p:spPr>
          <a:xfrm>
            <a:off x="3463331" y="1595278"/>
            <a:ext cx="5265337" cy="923330"/>
          </a:xfrm>
          <a:prstGeom prst="rect">
            <a:avLst/>
          </a:prstGeom>
          <a:noFill/>
        </p:spPr>
        <p:txBody>
          <a:bodyPr wrap="square" rtlCol="0">
            <a:spAutoFit/>
          </a:bodyPr>
          <a:lstStyle/>
          <a:p>
            <a:pPr algn="r"/>
            <a:r>
              <a:rPr lang="fa-IR" b="0" i="0" dirty="0">
                <a:solidFill>
                  <a:srgbClr val="FFFFFF"/>
                </a:solidFill>
                <a:effectLst/>
                <a:latin typeface="Roboto" panose="02000000000000000000" pitchFamily="2" charset="0"/>
              </a:rPr>
              <a:t>یادگیری ماشین شاخه‌ای از هوش مصنوعی و علوم کامپیوتر است که بر استفاده از داده‌ها و الگوریتم‌ها برای تقلید از روشی که انسان‌ها یاد می‌گیرند تمرکز دارد و به تدریج دقت آن را بهبود می‌بخشد.</a:t>
            </a:r>
            <a:endParaRPr lang="en-US" dirty="0"/>
          </a:p>
        </p:txBody>
      </p:sp>
    </p:spTree>
    <p:extLst>
      <p:ext uri="{BB962C8B-B14F-4D97-AF65-F5344CB8AC3E}">
        <p14:creationId xmlns:p14="http://schemas.microsoft.com/office/powerpoint/2010/main" val="39967317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0654B6B-0C14-2B7D-E9CA-159C902E09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42925"/>
            <a:ext cx="12192000" cy="7343850"/>
          </a:xfrm>
          <a:prstGeom prst="rect">
            <a:avLst/>
          </a:prstGeom>
        </p:spPr>
      </p:pic>
      <p:sp>
        <p:nvSpPr>
          <p:cNvPr id="3" name="TextBox 2">
            <a:extLst>
              <a:ext uri="{FF2B5EF4-FFF2-40B4-BE49-F238E27FC236}">
                <a16:creationId xmlns:a16="http://schemas.microsoft.com/office/drawing/2014/main" id="{051B4A61-82AA-C559-EC42-6C5A78C77B72}"/>
              </a:ext>
            </a:extLst>
          </p:cNvPr>
          <p:cNvSpPr txBox="1"/>
          <p:nvPr/>
        </p:nvSpPr>
        <p:spPr>
          <a:xfrm>
            <a:off x="11625942" y="6266643"/>
            <a:ext cx="385186" cy="369332"/>
          </a:xfrm>
          <a:prstGeom prst="rect">
            <a:avLst/>
          </a:prstGeom>
          <a:noFill/>
        </p:spPr>
        <p:txBody>
          <a:bodyPr wrap="square">
            <a:spAutoFit/>
          </a:bodyPr>
          <a:lstStyle/>
          <a:p>
            <a:r>
              <a:rPr lang="en-US" dirty="0"/>
              <a:t>AI</a:t>
            </a:r>
          </a:p>
        </p:txBody>
      </p:sp>
      <p:sp>
        <p:nvSpPr>
          <p:cNvPr id="8" name="TextBox 7">
            <a:extLst>
              <a:ext uri="{FF2B5EF4-FFF2-40B4-BE49-F238E27FC236}">
                <a16:creationId xmlns:a16="http://schemas.microsoft.com/office/drawing/2014/main" id="{01EC69DA-31C3-6361-CD75-04570FC54625}"/>
              </a:ext>
            </a:extLst>
          </p:cNvPr>
          <p:cNvSpPr txBox="1"/>
          <p:nvPr/>
        </p:nvSpPr>
        <p:spPr>
          <a:xfrm>
            <a:off x="3036276" y="351691"/>
            <a:ext cx="6119447" cy="1323439"/>
          </a:xfrm>
          <a:prstGeom prst="rect">
            <a:avLst/>
          </a:prstGeom>
          <a:noFill/>
        </p:spPr>
        <p:txBody>
          <a:bodyPr wrap="square" rtlCol="0">
            <a:spAutoFit/>
          </a:bodyPr>
          <a:lstStyle/>
          <a:p>
            <a:pPr algn="r"/>
            <a:r>
              <a:rPr lang="fa-IR" sz="2000" b="0" i="0" dirty="0">
                <a:solidFill>
                  <a:schemeClr val="tx1">
                    <a:lumMod val="95000"/>
                    <a:lumOff val="5000"/>
                  </a:schemeClr>
                </a:solidFill>
                <a:effectLst/>
                <a:latin typeface="Arial Black" panose="020B0A04020102020204" pitchFamily="34" charset="0"/>
              </a:rPr>
              <a:t>یادگیری ماشینی یک جزء حیاتی در توسعه هوش مصنوعی در تجهیزات نظامی است. این زیرمجموعه‌ای از هوش مصنوعی است که شامل ساخت مدل‌ها و الگوریتم‌هایی می‌شود که ماشین‌ها را قادر می‌سازد در طول زمان بر اساس داده‌ها و تجربه، یاد بگیرند و بهبود یابند.</a:t>
            </a:r>
            <a:endParaRPr lang="en-US" sz="2000" dirty="0">
              <a:solidFill>
                <a:schemeClr val="tx1">
                  <a:lumMod val="95000"/>
                  <a:lumOff val="5000"/>
                </a:schemeClr>
              </a:solidFill>
              <a:latin typeface="Arial Black" panose="020B0A04020102020204" pitchFamily="34" charset="0"/>
            </a:endParaRPr>
          </a:p>
        </p:txBody>
      </p:sp>
    </p:spTree>
    <p:extLst>
      <p:ext uri="{BB962C8B-B14F-4D97-AF65-F5344CB8AC3E}">
        <p14:creationId xmlns:p14="http://schemas.microsoft.com/office/powerpoint/2010/main" val="28059123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11716378" y="6354545"/>
            <a:ext cx="385186" cy="369332"/>
          </a:xfrm>
          <a:prstGeom prst="rect">
            <a:avLst/>
          </a:prstGeom>
          <a:noFill/>
        </p:spPr>
        <p:txBody>
          <a:bodyPr wrap="square">
            <a:spAutoFit/>
          </a:bodyPr>
          <a:lstStyle/>
          <a:p>
            <a:r>
              <a:rPr lang="en-US" dirty="0">
                <a:solidFill>
                  <a:schemeClr val="bg1"/>
                </a:solidFill>
              </a:rPr>
              <a:t>AI</a:t>
            </a:r>
          </a:p>
        </p:txBody>
      </p:sp>
      <p:sp>
        <p:nvSpPr>
          <p:cNvPr id="5" name="!!TEST">
            <a:extLst>
              <a:ext uri="{FF2B5EF4-FFF2-40B4-BE49-F238E27FC236}">
                <a16:creationId xmlns:a16="http://schemas.microsoft.com/office/drawing/2014/main" id="{899F6D0C-DC46-4A9D-AEDD-8A05B47D71BD}"/>
              </a:ext>
            </a:extLst>
          </p:cNvPr>
          <p:cNvSpPr/>
          <p:nvPr/>
        </p:nvSpPr>
        <p:spPr>
          <a:xfrm>
            <a:off x="4223657" y="1741709"/>
            <a:ext cx="3744686" cy="3374582"/>
          </a:xfrm>
          <a:prstGeom prst="flowChartProcess">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6" name="TextBox 5">
            <a:extLst>
              <a:ext uri="{FF2B5EF4-FFF2-40B4-BE49-F238E27FC236}">
                <a16:creationId xmlns:a16="http://schemas.microsoft.com/office/drawing/2014/main" id="{7E5F34F0-EC20-5989-0B67-4E424342C4F6}"/>
              </a:ext>
            </a:extLst>
          </p:cNvPr>
          <p:cNvSpPr txBox="1"/>
          <p:nvPr/>
        </p:nvSpPr>
        <p:spPr>
          <a:xfrm>
            <a:off x="4882242" y="3105834"/>
            <a:ext cx="2427515" cy="646331"/>
          </a:xfrm>
          <a:prstGeom prst="rect">
            <a:avLst/>
          </a:prstGeom>
          <a:noFill/>
        </p:spPr>
        <p:txBody>
          <a:bodyPr wrap="square" rtlCol="0">
            <a:spAutoFit/>
          </a:bodyPr>
          <a:lstStyle/>
          <a:p>
            <a:pPr algn="ctr"/>
            <a:r>
              <a:rPr lang="fa-IR" b="0" i="0">
                <a:solidFill>
                  <a:srgbClr val="FFFFFF"/>
                </a:solidFill>
                <a:effectLst/>
                <a:latin typeface="Roboto" panose="02000000000000000000" pitchFamily="2" charset="0"/>
              </a:rPr>
              <a:t>کاربردهای هوش مصنوعی در سلاح‌ها</a:t>
            </a:r>
            <a:endParaRPr lang="en-US" dirty="0"/>
          </a:p>
        </p:txBody>
      </p:sp>
      <p:sp>
        <p:nvSpPr>
          <p:cNvPr id="7" name="!!TEST">
            <a:extLst>
              <a:ext uri="{FF2B5EF4-FFF2-40B4-BE49-F238E27FC236}">
                <a16:creationId xmlns:a16="http://schemas.microsoft.com/office/drawing/2014/main" id="{7C6F896E-9E14-EB0D-60F4-48CF41927DD1}"/>
              </a:ext>
            </a:extLst>
          </p:cNvPr>
          <p:cNvSpPr/>
          <p:nvPr/>
        </p:nvSpPr>
        <p:spPr>
          <a:xfrm>
            <a:off x="4223657" y="1741709"/>
            <a:ext cx="3744686" cy="3374582"/>
          </a:xfrm>
          <a:prstGeom prst="flowChartProcess">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9" name="!!TEST">
            <a:extLst>
              <a:ext uri="{FF2B5EF4-FFF2-40B4-BE49-F238E27FC236}">
                <a16:creationId xmlns:a16="http://schemas.microsoft.com/office/drawing/2014/main" id="{11BB656E-1996-670B-554A-0E3BFA965CD5}"/>
              </a:ext>
            </a:extLst>
          </p:cNvPr>
          <p:cNvSpPr/>
          <p:nvPr/>
        </p:nvSpPr>
        <p:spPr>
          <a:xfrm>
            <a:off x="4223656" y="1741709"/>
            <a:ext cx="3744686" cy="3374582"/>
          </a:xfrm>
          <a:prstGeom prst="flowChartProcess">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0" name="!!TEST">
            <a:extLst>
              <a:ext uri="{FF2B5EF4-FFF2-40B4-BE49-F238E27FC236}">
                <a16:creationId xmlns:a16="http://schemas.microsoft.com/office/drawing/2014/main" id="{2EF2C8A2-818E-798B-5947-3FB74525BF99}"/>
              </a:ext>
            </a:extLst>
          </p:cNvPr>
          <p:cNvSpPr/>
          <p:nvPr/>
        </p:nvSpPr>
        <p:spPr>
          <a:xfrm>
            <a:off x="4223655" y="1741708"/>
            <a:ext cx="3744686" cy="3374582"/>
          </a:xfrm>
          <a:prstGeom prst="flowChartProcess">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1" name="!!TEST">
            <a:extLst>
              <a:ext uri="{FF2B5EF4-FFF2-40B4-BE49-F238E27FC236}">
                <a16:creationId xmlns:a16="http://schemas.microsoft.com/office/drawing/2014/main" id="{5617AB86-211F-CE93-AB49-43C55DC831EF}"/>
              </a:ext>
            </a:extLst>
          </p:cNvPr>
          <p:cNvSpPr/>
          <p:nvPr/>
        </p:nvSpPr>
        <p:spPr>
          <a:xfrm>
            <a:off x="4223655" y="1741708"/>
            <a:ext cx="3744686" cy="3374582"/>
          </a:xfrm>
          <a:prstGeom prst="flowChartProcess">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2" name="!!TEST">
            <a:extLst>
              <a:ext uri="{FF2B5EF4-FFF2-40B4-BE49-F238E27FC236}">
                <a16:creationId xmlns:a16="http://schemas.microsoft.com/office/drawing/2014/main" id="{61C0C960-BA38-A4D7-D0A1-245C517DBECA}"/>
              </a:ext>
            </a:extLst>
          </p:cNvPr>
          <p:cNvSpPr/>
          <p:nvPr/>
        </p:nvSpPr>
        <p:spPr>
          <a:xfrm>
            <a:off x="4223655" y="1741707"/>
            <a:ext cx="3744686" cy="3374582"/>
          </a:xfrm>
          <a:prstGeom prst="flowChartProcess">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3" name="!!TEST">
            <a:extLst>
              <a:ext uri="{FF2B5EF4-FFF2-40B4-BE49-F238E27FC236}">
                <a16:creationId xmlns:a16="http://schemas.microsoft.com/office/drawing/2014/main" id="{A1CB088C-D9C9-E124-750B-F51134DFDA29}"/>
              </a:ext>
            </a:extLst>
          </p:cNvPr>
          <p:cNvSpPr/>
          <p:nvPr/>
        </p:nvSpPr>
        <p:spPr>
          <a:xfrm>
            <a:off x="4223655" y="1741707"/>
            <a:ext cx="3744686" cy="3374582"/>
          </a:xfrm>
          <a:prstGeom prst="flowChartProcess">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4" name="!!TEST">
            <a:extLst>
              <a:ext uri="{FF2B5EF4-FFF2-40B4-BE49-F238E27FC236}">
                <a16:creationId xmlns:a16="http://schemas.microsoft.com/office/drawing/2014/main" id="{391B08CA-E934-63CA-5021-6F43A5478409}"/>
              </a:ext>
            </a:extLst>
          </p:cNvPr>
          <p:cNvSpPr/>
          <p:nvPr/>
        </p:nvSpPr>
        <p:spPr>
          <a:xfrm>
            <a:off x="4223655" y="1741707"/>
            <a:ext cx="3744686" cy="3374582"/>
          </a:xfrm>
          <a:prstGeom prst="flowChartProcess">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0708201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11716378" y="6354545"/>
            <a:ext cx="385186" cy="369332"/>
          </a:xfrm>
          <a:prstGeom prst="rect">
            <a:avLst/>
          </a:prstGeom>
          <a:noFill/>
        </p:spPr>
        <p:txBody>
          <a:bodyPr wrap="square">
            <a:spAutoFit/>
          </a:bodyPr>
          <a:lstStyle/>
          <a:p>
            <a:r>
              <a:rPr lang="en-US" dirty="0">
                <a:solidFill>
                  <a:schemeClr val="bg1"/>
                </a:solidFill>
              </a:rPr>
              <a:t>AI</a:t>
            </a:r>
          </a:p>
        </p:txBody>
      </p:sp>
      <p:sp>
        <p:nvSpPr>
          <p:cNvPr id="2" name="!!TEST">
            <a:extLst>
              <a:ext uri="{FF2B5EF4-FFF2-40B4-BE49-F238E27FC236}">
                <a16:creationId xmlns:a16="http://schemas.microsoft.com/office/drawing/2014/main" id="{716ADF82-160D-641D-2781-E861FF8D00A9}"/>
              </a:ext>
            </a:extLst>
          </p:cNvPr>
          <p:cNvSpPr/>
          <p:nvPr/>
        </p:nvSpPr>
        <p:spPr>
          <a:xfrm>
            <a:off x="816744" y="745413"/>
            <a:ext cx="2231256" cy="2269930"/>
          </a:xfrm>
          <a:prstGeom prst="ellipse">
            <a:avLst/>
          </a:prstGeom>
          <a:noFill/>
          <a:ln w="9525"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dirty="0">
              <a:solidFill>
                <a:schemeClr val="bg1"/>
              </a:solidFill>
            </a:endParaRPr>
          </a:p>
        </p:txBody>
      </p:sp>
      <p:sp>
        <p:nvSpPr>
          <p:cNvPr id="8" name="!!TEST">
            <a:extLst>
              <a:ext uri="{FF2B5EF4-FFF2-40B4-BE49-F238E27FC236}">
                <a16:creationId xmlns:a16="http://schemas.microsoft.com/office/drawing/2014/main" id="{5D5767A0-68B2-CE62-7BCA-8263DE0878C7}"/>
              </a:ext>
            </a:extLst>
          </p:cNvPr>
          <p:cNvSpPr/>
          <p:nvPr/>
        </p:nvSpPr>
        <p:spPr>
          <a:xfrm>
            <a:off x="6346686" y="3837473"/>
            <a:ext cx="2231256" cy="2269930"/>
          </a:xfrm>
          <a:prstGeom prst="ellipse">
            <a:avLst/>
          </a:prstGeom>
          <a:noFill/>
          <a:ln w="9525" cap="flat" cmpd="sng" algn="ctr">
            <a:solidFill>
              <a:schemeClr val="accent1">
                <a:lumMod val="60000"/>
                <a:lumOff val="4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solidFill>
                <a:schemeClr val="bg1"/>
              </a:solidFill>
            </a:endParaRPr>
          </a:p>
        </p:txBody>
      </p:sp>
      <p:sp>
        <p:nvSpPr>
          <p:cNvPr id="15" name="!!TEST">
            <a:extLst>
              <a:ext uri="{FF2B5EF4-FFF2-40B4-BE49-F238E27FC236}">
                <a16:creationId xmlns:a16="http://schemas.microsoft.com/office/drawing/2014/main" id="{A603D49E-A3A7-59BF-93B4-08D035335E6B}"/>
              </a:ext>
            </a:extLst>
          </p:cNvPr>
          <p:cNvSpPr/>
          <p:nvPr/>
        </p:nvSpPr>
        <p:spPr>
          <a:xfrm>
            <a:off x="3445801" y="745413"/>
            <a:ext cx="2231256" cy="2269930"/>
          </a:xfrm>
          <a:prstGeom prst="ellipse">
            <a:avLst/>
          </a:prstGeom>
          <a:noFill/>
          <a:ln w="9525" cap="flat" cmpd="sng" algn="ctr">
            <a:solidFill>
              <a:schemeClr val="accent1">
                <a:lumMod val="60000"/>
                <a:lumOff val="4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solidFill>
                <a:schemeClr val="bg1"/>
              </a:solidFill>
            </a:endParaRPr>
          </a:p>
        </p:txBody>
      </p:sp>
      <p:sp>
        <p:nvSpPr>
          <p:cNvPr id="16" name="!!TEST">
            <a:extLst>
              <a:ext uri="{FF2B5EF4-FFF2-40B4-BE49-F238E27FC236}">
                <a16:creationId xmlns:a16="http://schemas.microsoft.com/office/drawing/2014/main" id="{0ACF538B-8D33-2212-8644-B05128F37A70}"/>
              </a:ext>
            </a:extLst>
          </p:cNvPr>
          <p:cNvSpPr/>
          <p:nvPr/>
        </p:nvSpPr>
        <p:spPr>
          <a:xfrm>
            <a:off x="9485122" y="3842658"/>
            <a:ext cx="2231256" cy="2269930"/>
          </a:xfrm>
          <a:prstGeom prst="ellipse">
            <a:avLst/>
          </a:prstGeom>
          <a:noFill/>
          <a:ln w="9525"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solidFill>
                <a:schemeClr val="bg1"/>
              </a:solidFill>
            </a:endParaRPr>
          </a:p>
        </p:txBody>
      </p:sp>
      <p:sp>
        <p:nvSpPr>
          <p:cNvPr id="17" name="!!TEST">
            <a:extLst>
              <a:ext uri="{FF2B5EF4-FFF2-40B4-BE49-F238E27FC236}">
                <a16:creationId xmlns:a16="http://schemas.microsoft.com/office/drawing/2014/main" id="{1663FF0C-09FF-82AB-EDAF-4665687AD490}"/>
              </a:ext>
            </a:extLst>
          </p:cNvPr>
          <p:cNvSpPr/>
          <p:nvPr/>
        </p:nvSpPr>
        <p:spPr>
          <a:xfrm>
            <a:off x="6346686" y="750597"/>
            <a:ext cx="2231256" cy="2269930"/>
          </a:xfrm>
          <a:prstGeom prst="ellipse">
            <a:avLst/>
          </a:prstGeom>
          <a:noFill/>
          <a:ln w="9525"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solidFill>
                <a:schemeClr val="bg1"/>
              </a:solidFill>
            </a:endParaRPr>
          </a:p>
        </p:txBody>
      </p:sp>
      <p:sp>
        <p:nvSpPr>
          <p:cNvPr id="18" name="!!TEST">
            <a:extLst>
              <a:ext uri="{FF2B5EF4-FFF2-40B4-BE49-F238E27FC236}">
                <a16:creationId xmlns:a16="http://schemas.microsoft.com/office/drawing/2014/main" id="{01C0FE0C-1C6F-92E7-ACE9-26594F2588A2}"/>
              </a:ext>
            </a:extLst>
          </p:cNvPr>
          <p:cNvSpPr/>
          <p:nvPr/>
        </p:nvSpPr>
        <p:spPr>
          <a:xfrm>
            <a:off x="9485122" y="745413"/>
            <a:ext cx="2231256" cy="2269930"/>
          </a:xfrm>
          <a:prstGeom prst="ellipse">
            <a:avLst/>
          </a:prstGeom>
          <a:noFill/>
          <a:ln w="9525" cap="flat" cmpd="sng" algn="ctr">
            <a:solidFill>
              <a:schemeClr val="accent1">
                <a:lumMod val="60000"/>
                <a:lumOff val="4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solidFill>
                <a:schemeClr val="bg1"/>
              </a:solidFill>
            </a:endParaRPr>
          </a:p>
        </p:txBody>
      </p:sp>
      <p:sp>
        <p:nvSpPr>
          <p:cNvPr id="19" name="!!TEST">
            <a:extLst>
              <a:ext uri="{FF2B5EF4-FFF2-40B4-BE49-F238E27FC236}">
                <a16:creationId xmlns:a16="http://schemas.microsoft.com/office/drawing/2014/main" id="{43B825DF-77AC-B532-59DE-6FEF955FF750}"/>
              </a:ext>
            </a:extLst>
          </p:cNvPr>
          <p:cNvSpPr/>
          <p:nvPr/>
        </p:nvSpPr>
        <p:spPr>
          <a:xfrm>
            <a:off x="816744" y="3837473"/>
            <a:ext cx="2231256" cy="2269930"/>
          </a:xfrm>
          <a:prstGeom prst="ellipse">
            <a:avLst/>
          </a:prstGeom>
          <a:noFill/>
          <a:ln w="9525" cap="flat" cmpd="sng" algn="ctr">
            <a:solidFill>
              <a:schemeClr val="accent1">
                <a:lumMod val="60000"/>
                <a:lumOff val="4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solidFill>
                <a:schemeClr val="bg1"/>
              </a:solidFill>
            </a:endParaRPr>
          </a:p>
        </p:txBody>
      </p:sp>
      <p:sp>
        <p:nvSpPr>
          <p:cNvPr id="20" name="!!TEST">
            <a:extLst>
              <a:ext uri="{FF2B5EF4-FFF2-40B4-BE49-F238E27FC236}">
                <a16:creationId xmlns:a16="http://schemas.microsoft.com/office/drawing/2014/main" id="{E27ADE43-46A8-792B-1547-506F9B363424}"/>
              </a:ext>
            </a:extLst>
          </p:cNvPr>
          <p:cNvSpPr/>
          <p:nvPr/>
        </p:nvSpPr>
        <p:spPr>
          <a:xfrm>
            <a:off x="3448759" y="3837473"/>
            <a:ext cx="2231256" cy="2269930"/>
          </a:xfrm>
          <a:prstGeom prst="ellipse">
            <a:avLst/>
          </a:prstGeom>
          <a:noFill/>
          <a:ln w="9525" cap="flat" cmpd="sng" algn="ctr">
            <a:solidFill>
              <a:schemeClr val="accent1">
                <a:lumMod val="75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solidFill>
                <a:schemeClr val="bg1"/>
              </a:solidFill>
            </a:endParaRPr>
          </a:p>
        </p:txBody>
      </p:sp>
      <p:sp>
        <p:nvSpPr>
          <p:cNvPr id="21" name="TextBox 20">
            <a:extLst>
              <a:ext uri="{FF2B5EF4-FFF2-40B4-BE49-F238E27FC236}">
                <a16:creationId xmlns:a16="http://schemas.microsoft.com/office/drawing/2014/main" id="{FD067ECA-CB58-940B-5801-BF273DE94C37}"/>
              </a:ext>
            </a:extLst>
          </p:cNvPr>
          <p:cNvSpPr txBox="1"/>
          <p:nvPr/>
        </p:nvSpPr>
        <p:spPr>
          <a:xfrm>
            <a:off x="9931278" y="1695712"/>
            <a:ext cx="1338943" cy="369332"/>
          </a:xfrm>
          <a:prstGeom prst="rect">
            <a:avLst/>
          </a:prstGeom>
          <a:noFill/>
        </p:spPr>
        <p:txBody>
          <a:bodyPr wrap="square" rtlCol="0">
            <a:spAutoFit/>
          </a:bodyPr>
          <a:lstStyle/>
          <a:p>
            <a:pPr algn="ctr"/>
            <a:r>
              <a:rPr lang="fa-IR" b="0" i="0" dirty="0">
                <a:solidFill>
                  <a:srgbClr val="FFFFFF"/>
                </a:solidFill>
                <a:effectLst/>
                <a:latin typeface="Roboto" panose="02000000000000000000" pitchFamily="2" charset="0"/>
              </a:rPr>
              <a:t>تشخیص هدف</a:t>
            </a:r>
            <a:endParaRPr lang="en-US" dirty="0"/>
          </a:p>
        </p:txBody>
      </p:sp>
      <p:sp>
        <p:nvSpPr>
          <p:cNvPr id="22" name="TextBox 21">
            <a:extLst>
              <a:ext uri="{FF2B5EF4-FFF2-40B4-BE49-F238E27FC236}">
                <a16:creationId xmlns:a16="http://schemas.microsoft.com/office/drawing/2014/main" id="{C766561B-1267-2E4C-7E74-6ADC69647392}"/>
              </a:ext>
            </a:extLst>
          </p:cNvPr>
          <p:cNvSpPr txBox="1"/>
          <p:nvPr/>
        </p:nvSpPr>
        <p:spPr>
          <a:xfrm>
            <a:off x="6710205" y="1695712"/>
            <a:ext cx="1504218" cy="369332"/>
          </a:xfrm>
          <a:prstGeom prst="rect">
            <a:avLst/>
          </a:prstGeom>
          <a:noFill/>
        </p:spPr>
        <p:txBody>
          <a:bodyPr wrap="square" rtlCol="0">
            <a:spAutoFit/>
          </a:bodyPr>
          <a:lstStyle/>
          <a:p>
            <a:pPr algn="r"/>
            <a:r>
              <a:rPr lang="fa-IR" b="0" i="0" dirty="0">
                <a:solidFill>
                  <a:srgbClr val="FFFFFF"/>
                </a:solidFill>
                <a:effectLst/>
                <a:latin typeface="Roboto" panose="02000000000000000000" pitchFamily="2" charset="0"/>
              </a:rPr>
              <a:t>عملیات خودمختار</a:t>
            </a:r>
            <a:endParaRPr lang="en-US" dirty="0"/>
          </a:p>
        </p:txBody>
      </p:sp>
      <p:sp>
        <p:nvSpPr>
          <p:cNvPr id="23" name="TextBox 22">
            <a:extLst>
              <a:ext uri="{FF2B5EF4-FFF2-40B4-BE49-F238E27FC236}">
                <a16:creationId xmlns:a16="http://schemas.microsoft.com/office/drawing/2014/main" id="{57DA5296-9BA1-2B24-CD8E-E855B60979E8}"/>
              </a:ext>
            </a:extLst>
          </p:cNvPr>
          <p:cNvSpPr txBox="1"/>
          <p:nvPr/>
        </p:nvSpPr>
        <p:spPr>
          <a:xfrm>
            <a:off x="3815756" y="1557212"/>
            <a:ext cx="1491343" cy="646331"/>
          </a:xfrm>
          <a:prstGeom prst="rect">
            <a:avLst/>
          </a:prstGeom>
          <a:noFill/>
        </p:spPr>
        <p:txBody>
          <a:bodyPr wrap="square" rtlCol="0">
            <a:spAutoFit/>
          </a:bodyPr>
          <a:lstStyle/>
          <a:p>
            <a:pPr algn="ctr"/>
            <a:r>
              <a:rPr lang="fa-IR" b="0" i="0" dirty="0">
                <a:solidFill>
                  <a:srgbClr val="FFFFFF"/>
                </a:solidFill>
                <a:effectLst/>
                <a:latin typeface="Roboto" panose="02000000000000000000" pitchFamily="2" charset="0"/>
              </a:rPr>
              <a:t>تعمیر و نگهداری پیش‌بینی‌کننده</a:t>
            </a:r>
            <a:endParaRPr lang="en-US" dirty="0"/>
          </a:p>
        </p:txBody>
      </p:sp>
      <p:sp>
        <p:nvSpPr>
          <p:cNvPr id="24" name="TextBox 23">
            <a:extLst>
              <a:ext uri="{FF2B5EF4-FFF2-40B4-BE49-F238E27FC236}">
                <a16:creationId xmlns:a16="http://schemas.microsoft.com/office/drawing/2014/main" id="{E48F2E3E-238D-9F9C-7D7E-4919C191F45B}"/>
              </a:ext>
            </a:extLst>
          </p:cNvPr>
          <p:cNvSpPr txBox="1"/>
          <p:nvPr/>
        </p:nvSpPr>
        <p:spPr>
          <a:xfrm>
            <a:off x="1594915" y="1695712"/>
            <a:ext cx="674914" cy="369332"/>
          </a:xfrm>
          <a:prstGeom prst="rect">
            <a:avLst/>
          </a:prstGeom>
          <a:noFill/>
        </p:spPr>
        <p:txBody>
          <a:bodyPr wrap="square" rtlCol="0">
            <a:spAutoFit/>
          </a:bodyPr>
          <a:lstStyle/>
          <a:p>
            <a:pPr algn="r"/>
            <a:r>
              <a:rPr lang="fa-IR" b="0" i="0" dirty="0">
                <a:solidFill>
                  <a:srgbClr val="FFFFFF"/>
                </a:solidFill>
                <a:effectLst/>
                <a:latin typeface="Roboto" panose="02000000000000000000" pitchFamily="2" charset="0"/>
              </a:rPr>
              <a:t>ازدحام</a:t>
            </a:r>
            <a:endParaRPr lang="en-US" dirty="0"/>
          </a:p>
        </p:txBody>
      </p:sp>
      <p:sp>
        <p:nvSpPr>
          <p:cNvPr id="25" name="TextBox 24">
            <a:extLst>
              <a:ext uri="{FF2B5EF4-FFF2-40B4-BE49-F238E27FC236}">
                <a16:creationId xmlns:a16="http://schemas.microsoft.com/office/drawing/2014/main" id="{3984BACD-E3CA-E409-200C-9DEE930F458C}"/>
              </a:ext>
            </a:extLst>
          </p:cNvPr>
          <p:cNvSpPr txBox="1"/>
          <p:nvPr/>
        </p:nvSpPr>
        <p:spPr>
          <a:xfrm>
            <a:off x="10067349" y="4792956"/>
            <a:ext cx="1066800" cy="369332"/>
          </a:xfrm>
          <a:prstGeom prst="rect">
            <a:avLst/>
          </a:prstGeom>
          <a:noFill/>
        </p:spPr>
        <p:txBody>
          <a:bodyPr wrap="square" rtlCol="0">
            <a:spAutoFit/>
          </a:bodyPr>
          <a:lstStyle/>
          <a:p>
            <a:pPr algn="r"/>
            <a:r>
              <a:rPr lang="fa-IR" b="0" i="0" dirty="0">
                <a:solidFill>
                  <a:srgbClr val="FFFFFF"/>
                </a:solidFill>
                <a:effectLst/>
                <a:latin typeface="Roboto" panose="02000000000000000000" pitchFamily="2" charset="0"/>
              </a:rPr>
              <a:t>تصمیم‌گیری</a:t>
            </a:r>
            <a:endParaRPr lang="en-US" dirty="0"/>
          </a:p>
        </p:txBody>
      </p:sp>
      <p:sp>
        <p:nvSpPr>
          <p:cNvPr id="28" name="AutoShape 2" descr="Red Heart">
            <a:extLst>
              <a:ext uri="{FF2B5EF4-FFF2-40B4-BE49-F238E27FC236}">
                <a16:creationId xmlns:a16="http://schemas.microsoft.com/office/drawing/2014/main" id="{B883CB6D-0A5A-CAFC-81C4-EFD433AD3066}"/>
              </a:ext>
            </a:extLst>
          </p:cNvPr>
          <p:cNvSpPr>
            <a:spLocks noChangeAspect="1" noChangeArrowheads="1"/>
          </p:cNvSpPr>
          <p:nvPr/>
        </p:nvSpPr>
        <p:spPr bwMode="auto">
          <a:xfrm>
            <a:off x="511944" y="-15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Rectangle 3">
            <a:extLst>
              <a:ext uri="{FF2B5EF4-FFF2-40B4-BE49-F238E27FC236}">
                <a16:creationId xmlns:a16="http://schemas.microsoft.com/office/drawing/2014/main" id="{600507A7-E472-E2A7-1E2B-3C9C35C4E892}"/>
              </a:ext>
            </a:extLst>
          </p:cNvPr>
          <p:cNvSpPr>
            <a:spLocks noChangeArrowheads="1"/>
          </p:cNvSpPr>
          <p:nvPr/>
        </p:nvSpPr>
        <p:spPr bwMode="auto">
          <a:xfrm>
            <a:off x="6724733" y="4695438"/>
            <a:ext cx="1475162"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ar-SA" altLang="en-US" sz="1800" b="0" i="0" u="none" strike="noStrike" cap="none" normalizeH="0" baseline="0" dirty="0">
                <a:ln>
                  <a:noFill/>
                </a:ln>
                <a:solidFill>
                  <a:schemeClr val="bg1"/>
                </a:solidFill>
                <a:effectLst/>
                <a:latin typeface="Arial" panose="020B0604020202020204" pitchFamily="34" charset="0"/>
                <a:cs typeface="Arial" panose="020B0604020202020204" pitchFamily="34" charset="0"/>
              </a:rPr>
              <a:t>تدارکات و مدیریت زنجیره تامین</a:t>
            </a:r>
          </a:p>
        </p:txBody>
      </p:sp>
      <p:sp>
        <p:nvSpPr>
          <p:cNvPr id="31" name="AutoShape 4" descr="Red Heart">
            <a:extLst>
              <a:ext uri="{FF2B5EF4-FFF2-40B4-BE49-F238E27FC236}">
                <a16:creationId xmlns:a16="http://schemas.microsoft.com/office/drawing/2014/main" id="{E7D6A33C-B215-F80F-3FF4-AF4F91DF7808}"/>
              </a:ext>
            </a:extLst>
          </p:cNvPr>
          <p:cNvSpPr>
            <a:spLocks noChangeAspect="1" noChangeArrowheads="1"/>
          </p:cNvSpPr>
          <p:nvPr/>
        </p:nvSpPr>
        <p:spPr bwMode="auto">
          <a:xfrm>
            <a:off x="127000" y="-2825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TextBox 31">
            <a:extLst>
              <a:ext uri="{FF2B5EF4-FFF2-40B4-BE49-F238E27FC236}">
                <a16:creationId xmlns:a16="http://schemas.microsoft.com/office/drawing/2014/main" id="{31ECED3C-D8C5-8468-4FF4-72EAC095D439}"/>
              </a:ext>
            </a:extLst>
          </p:cNvPr>
          <p:cNvSpPr txBox="1"/>
          <p:nvPr/>
        </p:nvSpPr>
        <p:spPr>
          <a:xfrm>
            <a:off x="3922357" y="4787772"/>
            <a:ext cx="1278143" cy="369332"/>
          </a:xfrm>
          <a:prstGeom prst="rect">
            <a:avLst/>
          </a:prstGeom>
          <a:noFill/>
        </p:spPr>
        <p:txBody>
          <a:bodyPr wrap="square" rtlCol="0">
            <a:spAutoFit/>
          </a:bodyPr>
          <a:lstStyle/>
          <a:p>
            <a:pPr algn="r"/>
            <a:r>
              <a:rPr lang="fa-IR" b="0" i="0" dirty="0">
                <a:solidFill>
                  <a:srgbClr val="FFFFFF"/>
                </a:solidFill>
                <a:effectLst/>
                <a:latin typeface="Roboto" panose="02000000000000000000" pitchFamily="2" charset="0"/>
              </a:rPr>
              <a:t>امنیت سایبری</a:t>
            </a:r>
            <a:endParaRPr lang="en-US" dirty="0"/>
          </a:p>
        </p:txBody>
      </p:sp>
      <p:sp>
        <p:nvSpPr>
          <p:cNvPr id="33" name="TextBox 32">
            <a:extLst>
              <a:ext uri="{FF2B5EF4-FFF2-40B4-BE49-F238E27FC236}">
                <a16:creationId xmlns:a16="http://schemas.microsoft.com/office/drawing/2014/main" id="{CB7165F0-FD14-E3DD-27C5-151787C877DB}"/>
              </a:ext>
            </a:extLst>
          </p:cNvPr>
          <p:cNvSpPr txBox="1"/>
          <p:nvPr/>
        </p:nvSpPr>
        <p:spPr>
          <a:xfrm>
            <a:off x="1038912" y="4649271"/>
            <a:ext cx="1786920" cy="646331"/>
          </a:xfrm>
          <a:prstGeom prst="rect">
            <a:avLst/>
          </a:prstGeom>
          <a:noFill/>
        </p:spPr>
        <p:txBody>
          <a:bodyPr wrap="square" rtlCol="0">
            <a:spAutoFit/>
          </a:bodyPr>
          <a:lstStyle/>
          <a:p>
            <a:pPr algn="ctr"/>
            <a:r>
              <a:rPr lang="fa-IR" b="0" i="0" dirty="0">
                <a:solidFill>
                  <a:srgbClr val="FFFFFF"/>
                </a:solidFill>
                <a:effectLst/>
                <a:latin typeface="Roboto" panose="02000000000000000000" pitchFamily="2" charset="0"/>
              </a:rPr>
              <a:t>فرماندهی کنترل ارتباطات و فرماندهی</a:t>
            </a:r>
            <a:endParaRPr lang="en-US" dirty="0"/>
          </a:p>
        </p:txBody>
      </p:sp>
    </p:spTree>
    <p:extLst>
      <p:ext uri="{BB962C8B-B14F-4D97-AF65-F5344CB8AC3E}">
        <p14:creationId xmlns:p14="http://schemas.microsoft.com/office/powerpoint/2010/main" val="16126806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6223281" y="2951945"/>
            <a:ext cx="559358" cy="584775"/>
          </a:xfrm>
          <a:prstGeom prst="rect">
            <a:avLst/>
          </a:prstGeom>
          <a:noFill/>
        </p:spPr>
        <p:txBody>
          <a:bodyPr wrap="square">
            <a:spAutoFit/>
          </a:bodyPr>
          <a:lstStyle/>
          <a:p>
            <a:r>
              <a:rPr lang="en-US" sz="3200" dirty="0">
                <a:solidFill>
                  <a:schemeClr val="accent1">
                    <a:lumMod val="40000"/>
                    <a:lumOff val="60000"/>
                  </a:schemeClr>
                </a:solidFill>
              </a:rPr>
              <a:t>AI</a:t>
            </a:r>
          </a:p>
        </p:txBody>
      </p:sp>
      <p:sp>
        <p:nvSpPr>
          <p:cNvPr id="2" name="TextBox 1">
            <a:extLst>
              <a:ext uri="{FF2B5EF4-FFF2-40B4-BE49-F238E27FC236}">
                <a16:creationId xmlns:a16="http://schemas.microsoft.com/office/drawing/2014/main" id="{CC967F81-2242-93A7-F09F-213D0DDEC5A2}"/>
              </a:ext>
            </a:extLst>
          </p:cNvPr>
          <p:cNvSpPr txBox="1"/>
          <p:nvPr/>
        </p:nvSpPr>
        <p:spPr>
          <a:xfrm>
            <a:off x="5170295" y="3044278"/>
            <a:ext cx="1851409" cy="400110"/>
          </a:xfrm>
          <a:prstGeom prst="rect">
            <a:avLst/>
          </a:prstGeom>
          <a:noFill/>
        </p:spPr>
        <p:txBody>
          <a:bodyPr wrap="square" rtlCol="0">
            <a:spAutoFit/>
          </a:bodyPr>
          <a:lstStyle/>
          <a:p>
            <a:r>
              <a:rPr lang="en-US" sz="2000" dirty="0">
                <a:solidFill>
                  <a:schemeClr val="bg1"/>
                </a:solidFill>
              </a:rPr>
              <a:t>Future of          ?</a:t>
            </a:r>
          </a:p>
        </p:txBody>
      </p:sp>
    </p:spTree>
    <p:extLst>
      <p:ext uri="{BB962C8B-B14F-4D97-AF65-F5344CB8AC3E}">
        <p14:creationId xmlns:p14="http://schemas.microsoft.com/office/powerpoint/2010/main" val="4159227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11599149" y="6298046"/>
            <a:ext cx="438775" cy="400110"/>
          </a:xfrm>
          <a:prstGeom prst="rect">
            <a:avLst/>
          </a:prstGeom>
          <a:noFill/>
        </p:spPr>
        <p:txBody>
          <a:bodyPr wrap="square">
            <a:spAutoFit/>
          </a:bodyPr>
          <a:lstStyle/>
          <a:p>
            <a:r>
              <a:rPr lang="en-US" sz="2000" dirty="0">
                <a:solidFill>
                  <a:schemeClr val="bg1"/>
                </a:solidFill>
              </a:rPr>
              <a:t>AI</a:t>
            </a:r>
          </a:p>
        </p:txBody>
      </p:sp>
      <p:pic>
        <p:nvPicPr>
          <p:cNvPr id="9" name="Picture 8">
            <a:extLst>
              <a:ext uri="{FF2B5EF4-FFF2-40B4-BE49-F238E27FC236}">
                <a16:creationId xmlns:a16="http://schemas.microsoft.com/office/drawing/2014/main" id="{7C603880-53DB-1983-7552-446EA7DCBD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99622"/>
            <a:ext cx="8660393" cy="4858378"/>
          </a:xfrm>
          <a:prstGeom prst="rect">
            <a:avLst/>
          </a:prstGeom>
        </p:spPr>
      </p:pic>
      <p:sp>
        <p:nvSpPr>
          <p:cNvPr id="10" name="TextBox 9">
            <a:extLst>
              <a:ext uri="{FF2B5EF4-FFF2-40B4-BE49-F238E27FC236}">
                <a16:creationId xmlns:a16="http://schemas.microsoft.com/office/drawing/2014/main" id="{4B529759-AC5B-8932-0AFE-00A8533BA444}"/>
              </a:ext>
            </a:extLst>
          </p:cNvPr>
          <p:cNvSpPr txBox="1"/>
          <p:nvPr/>
        </p:nvSpPr>
        <p:spPr>
          <a:xfrm>
            <a:off x="8810728" y="3197705"/>
            <a:ext cx="3007808" cy="1231106"/>
          </a:xfrm>
          <a:prstGeom prst="rect">
            <a:avLst/>
          </a:prstGeom>
          <a:noFill/>
        </p:spPr>
        <p:txBody>
          <a:bodyPr wrap="square" rtlCol="0">
            <a:spAutoFit/>
          </a:bodyPr>
          <a:lstStyle/>
          <a:p>
            <a:pPr algn="r"/>
            <a:r>
              <a:rPr lang="fa-IR" b="0" i="0" dirty="0">
                <a:solidFill>
                  <a:srgbClr val="FFFFFF"/>
                </a:solidFill>
                <a:effectLst/>
                <a:latin typeface="Roboto" panose="02000000000000000000" pitchFamily="2" charset="0"/>
              </a:rPr>
              <a:t>هوش </a:t>
            </a:r>
            <a:r>
              <a:rPr lang="fa-IR" sz="2000" b="0" i="0" dirty="0">
                <a:solidFill>
                  <a:srgbClr val="FFFFFF"/>
                </a:solidFill>
                <a:effectLst/>
                <a:latin typeface="Roboto" panose="02000000000000000000" pitchFamily="2" charset="0"/>
              </a:rPr>
              <a:t>مصنوعی</a:t>
            </a:r>
            <a:r>
              <a:rPr lang="fa-IR" b="0" i="0" dirty="0">
                <a:solidFill>
                  <a:srgbClr val="FFFFFF"/>
                </a:solidFill>
                <a:effectLst/>
                <a:latin typeface="Roboto" panose="02000000000000000000" pitchFamily="2" charset="0"/>
              </a:rPr>
              <a:t> احتمالاً نقش مهمی را در عملیات نظامی ایفا خواهد کرد، زیرا پتانسیل بهبود کارایی، سرعت و دقت تصمیم‌گیری نظامی را دارد.</a:t>
            </a:r>
            <a:endParaRPr lang="en-US" dirty="0"/>
          </a:p>
        </p:txBody>
      </p:sp>
      <p:sp>
        <p:nvSpPr>
          <p:cNvPr id="11" name="TextBox 10">
            <a:extLst>
              <a:ext uri="{FF2B5EF4-FFF2-40B4-BE49-F238E27FC236}">
                <a16:creationId xmlns:a16="http://schemas.microsoft.com/office/drawing/2014/main" id="{B5B3A998-F3FC-805A-1066-545079D0529E}"/>
              </a:ext>
            </a:extLst>
          </p:cNvPr>
          <p:cNvSpPr txBox="1"/>
          <p:nvPr/>
        </p:nvSpPr>
        <p:spPr>
          <a:xfrm>
            <a:off x="3638184" y="648643"/>
            <a:ext cx="4915632" cy="369332"/>
          </a:xfrm>
          <a:prstGeom prst="rect">
            <a:avLst/>
          </a:prstGeom>
          <a:noFill/>
        </p:spPr>
        <p:txBody>
          <a:bodyPr wrap="square" rtlCol="0">
            <a:spAutoFit/>
          </a:bodyPr>
          <a:lstStyle/>
          <a:p>
            <a:r>
              <a:rPr lang="fa-IR" b="0" i="0" dirty="0">
                <a:solidFill>
                  <a:srgbClr val="FFFFFF"/>
                </a:solidFill>
                <a:effectLst/>
                <a:latin typeface="Roboto" panose="02000000000000000000" pitchFamily="2" charset="0"/>
              </a:rPr>
              <a:t>هوش مصنوعی می‌تواند در امور نظامی از انسان پیشی بگیرد؟!</a:t>
            </a:r>
            <a:endParaRPr lang="en-US" dirty="0"/>
          </a:p>
        </p:txBody>
      </p:sp>
    </p:spTree>
    <p:extLst>
      <p:ext uri="{BB962C8B-B14F-4D97-AF65-F5344CB8AC3E}">
        <p14:creationId xmlns:p14="http://schemas.microsoft.com/office/powerpoint/2010/main" val="24461855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2CF6292-BD1F-C6BB-86AA-7309DC39F251}"/>
              </a:ext>
            </a:extLst>
          </p:cNvPr>
          <p:cNvSpPr txBox="1"/>
          <p:nvPr/>
        </p:nvSpPr>
        <p:spPr>
          <a:xfrm>
            <a:off x="11670223" y="6367685"/>
            <a:ext cx="395207" cy="369332"/>
          </a:xfrm>
          <a:prstGeom prst="rect">
            <a:avLst/>
          </a:prstGeom>
          <a:noFill/>
        </p:spPr>
        <p:txBody>
          <a:bodyPr wrap="square" rtlCol="0">
            <a:spAutoFit/>
          </a:bodyPr>
          <a:lstStyle/>
          <a:p>
            <a:r>
              <a:rPr lang="en-US" dirty="0">
                <a:solidFill>
                  <a:schemeClr val="bg1"/>
                </a:solidFill>
              </a:rPr>
              <a:t>AI</a:t>
            </a:r>
          </a:p>
        </p:txBody>
      </p:sp>
      <p:sp>
        <p:nvSpPr>
          <p:cNvPr id="2" name="TextBox 1">
            <a:extLst>
              <a:ext uri="{FF2B5EF4-FFF2-40B4-BE49-F238E27FC236}">
                <a16:creationId xmlns:a16="http://schemas.microsoft.com/office/drawing/2014/main" id="{85B3D4F9-C11F-AB1B-17CB-DDA4B6666BA3}"/>
              </a:ext>
            </a:extLst>
          </p:cNvPr>
          <p:cNvSpPr txBox="1"/>
          <p:nvPr/>
        </p:nvSpPr>
        <p:spPr>
          <a:xfrm>
            <a:off x="7598169" y="2466386"/>
            <a:ext cx="2595716" cy="307777"/>
          </a:xfrm>
          <a:prstGeom prst="rect">
            <a:avLst/>
          </a:prstGeom>
          <a:noFill/>
        </p:spPr>
        <p:txBody>
          <a:bodyPr wrap="square" rtlCol="0">
            <a:spAutoFit/>
          </a:bodyPr>
          <a:lstStyle/>
          <a:p>
            <a:pPr algn="r"/>
            <a:r>
              <a:rPr lang="fa-IR" sz="1400" dirty="0">
                <a:solidFill>
                  <a:schemeClr val="bg1">
                    <a:lumMod val="95000"/>
                  </a:schemeClr>
                </a:solidFill>
              </a:rPr>
              <a:t>1- تعریف مختصری  از هوش مصنوعی</a:t>
            </a:r>
            <a:endParaRPr lang="en-US" sz="1400" dirty="0">
              <a:solidFill>
                <a:schemeClr val="bg1">
                  <a:lumMod val="95000"/>
                </a:schemeClr>
              </a:solidFill>
            </a:endParaRPr>
          </a:p>
        </p:txBody>
      </p:sp>
      <p:sp>
        <p:nvSpPr>
          <p:cNvPr id="3" name="TextBox 2">
            <a:extLst>
              <a:ext uri="{FF2B5EF4-FFF2-40B4-BE49-F238E27FC236}">
                <a16:creationId xmlns:a16="http://schemas.microsoft.com/office/drawing/2014/main" id="{64539C20-70EA-C7B9-75C6-76C56582E311}"/>
              </a:ext>
            </a:extLst>
          </p:cNvPr>
          <p:cNvSpPr txBox="1"/>
          <p:nvPr/>
        </p:nvSpPr>
        <p:spPr>
          <a:xfrm>
            <a:off x="8248847" y="3078230"/>
            <a:ext cx="1945038" cy="307777"/>
          </a:xfrm>
          <a:prstGeom prst="rect">
            <a:avLst/>
          </a:prstGeom>
          <a:noFill/>
        </p:spPr>
        <p:txBody>
          <a:bodyPr wrap="square" rtlCol="0">
            <a:spAutoFit/>
          </a:bodyPr>
          <a:lstStyle/>
          <a:p>
            <a:pPr algn="r"/>
            <a:r>
              <a:rPr lang="fa-IR" sz="1400" dirty="0">
                <a:solidFill>
                  <a:schemeClr val="bg1">
                    <a:lumMod val="95000"/>
                  </a:schemeClr>
                </a:solidFill>
              </a:rPr>
              <a:t>2- تاریخچه هوش مصنوعی  </a:t>
            </a:r>
            <a:endParaRPr lang="en-US" sz="1400" dirty="0">
              <a:solidFill>
                <a:schemeClr val="bg1">
                  <a:lumMod val="95000"/>
                </a:schemeClr>
              </a:solidFill>
            </a:endParaRPr>
          </a:p>
        </p:txBody>
      </p:sp>
      <p:sp>
        <p:nvSpPr>
          <p:cNvPr id="8" name="TextBox 7">
            <a:extLst>
              <a:ext uri="{FF2B5EF4-FFF2-40B4-BE49-F238E27FC236}">
                <a16:creationId xmlns:a16="http://schemas.microsoft.com/office/drawing/2014/main" id="{AF235FD6-B870-B0AD-BA34-AAE5AFD17E0A}"/>
              </a:ext>
            </a:extLst>
          </p:cNvPr>
          <p:cNvSpPr txBox="1"/>
          <p:nvPr/>
        </p:nvSpPr>
        <p:spPr>
          <a:xfrm>
            <a:off x="8303342" y="3685018"/>
            <a:ext cx="1890543" cy="307777"/>
          </a:xfrm>
          <a:prstGeom prst="rect">
            <a:avLst/>
          </a:prstGeom>
          <a:noFill/>
        </p:spPr>
        <p:txBody>
          <a:bodyPr wrap="square" rtlCol="0">
            <a:spAutoFit/>
          </a:bodyPr>
          <a:lstStyle/>
          <a:p>
            <a:pPr algn="r"/>
            <a:r>
              <a:rPr lang="fa-IR" sz="1400" b="0" i="0" dirty="0">
                <a:solidFill>
                  <a:srgbClr val="FFFFFF"/>
                </a:solidFill>
                <a:effectLst/>
                <a:latin typeface="Roboto" panose="020B0604020202020204" pitchFamily="2" charset="0"/>
              </a:rPr>
              <a:t>3- امنیت هوش مصنوعی ها</a:t>
            </a:r>
            <a:endParaRPr lang="en-US" sz="1400" dirty="0"/>
          </a:p>
        </p:txBody>
      </p:sp>
      <p:sp>
        <p:nvSpPr>
          <p:cNvPr id="13" name="TextBox 12">
            <a:extLst>
              <a:ext uri="{FF2B5EF4-FFF2-40B4-BE49-F238E27FC236}">
                <a16:creationId xmlns:a16="http://schemas.microsoft.com/office/drawing/2014/main" id="{C7DE2D0A-8736-E580-3BC0-D7657F707897}"/>
              </a:ext>
            </a:extLst>
          </p:cNvPr>
          <p:cNvSpPr txBox="1"/>
          <p:nvPr/>
        </p:nvSpPr>
        <p:spPr>
          <a:xfrm>
            <a:off x="6668021" y="4292550"/>
            <a:ext cx="3525864" cy="307777"/>
          </a:xfrm>
          <a:prstGeom prst="rect">
            <a:avLst/>
          </a:prstGeom>
          <a:noFill/>
        </p:spPr>
        <p:txBody>
          <a:bodyPr wrap="square" rtlCol="0">
            <a:spAutoFit/>
          </a:bodyPr>
          <a:lstStyle/>
          <a:p>
            <a:pPr algn="r"/>
            <a:r>
              <a:rPr lang="fa-IR" sz="1400" b="0" i="0" dirty="0">
                <a:solidFill>
                  <a:srgbClr val="FFFFFF"/>
                </a:solidFill>
                <a:effectLst/>
                <a:latin typeface="Roboto" panose="02000000000000000000" pitchFamily="2" charset="0"/>
              </a:rPr>
              <a:t>4- سیستم ها، سخت افزار های مورد نیاز هوش مصنوعی</a:t>
            </a:r>
            <a:endParaRPr lang="en-US" sz="1400" dirty="0"/>
          </a:p>
        </p:txBody>
      </p:sp>
      <p:sp>
        <p:nvSpPr>
          <p:cNvPr id="14" name="TextBox 13">
            <a:extLst>
              <a:ext uri="{FF2B5EF4-FFF2-40B4-BE49-F238E27FC236}">
                <a16:creationId xmlns:a16="http://schemas.microsoft.com/office/drawing/2014/main" id="{0BB87042-E52C-3413-2A26-DA05FC386D78}"/>
              </a:ext>
            </a:extLst>
          </p:cNvPr>
          <p:cNvSpPr txBox="1"/>
          <p:nvPr/>
        </p:nvSpPr>
        <p:spPr>
          <a:xfrm>
            <a:off x="7322949" y="4950467"/>
            <a:ext cx="2870936" cy="523220"/>
          </a:xfrm>
          <a:prstGeom prst="rect">
            <a:avLst/>
          </a:prstGeom>
          <a:noFill/>
        </p:spPr>
        <p:txBody>
          <a:bodyPr wrap="square" rtlCol="0">
            <a:spAutoFit/>
          </a:bodyPr>
          <a:lstStyle/>
          <a:p>
            <a:pPr algn="r"/>
            <a:r>
              <a:rPr lang="fa-IR" sz="1400" b="0" i="0" dirty="0">
                <a:solidFill>
                  <a:srgbClr val="FFFFFF"/>
                </a:solidFill>
                <a:effectLst/>
                <a:latin typeface="Roboto" panose="02000000000000000000" pitchFamily="2" charset="0"/>
              </a:rPr>
              <a:t>5- زبان های مورد استفاده هوش مصنوعی در</a:t>
            </a:r>
          </a:p>
          <a:p>
            <a:pPr algn="r"/>
            <a:r>
              <a:rPr lang="fa-IR" sz="1400" b="0" i="0" dirty="0">
                <a:solidFill>
                  <a:srgbClr val="FFFFFF"/>
                </a:solidFill>
                <a:effectLst/>
                <a:latin typeface="Roboto" panose="02000000000000000000" pitchFamily="2" charset="0"/>
              </a:rPr>
              <a:t> امور نظامی</a:t>
            </a:r>
            <a:endParaRPr lang="en-US" sz="1400" dirty="0"/>
          </a:p>
        </p:txBody>
      </p:sp>
      <p:sp>
        <p:nvSpPr>
          <p:cNvPr id="15" name="TextBox 14">
            <a:extLst>
              <a:ext uri="{FF2B5EF4-FFF2-40B4-BE49-F238E27FC236}">
                <a16:creationId xmlns:a16="http://schemas.microsoft.com/office/drawing/2014/main" id="{180D2D02-258E-FF81-BE45-F9C06ED14C2F}"/>
              </a:ext>
            </a:extLst>
          </p:cNvPr>
          <p:cNvSpPr txBox="1"/>
          <p:nvPr/>
        </p:nvSpPr>
        <p:spPr>
          <a:xfrm>
            <a:off x="3351385" y="2472502"/>
            <a:ext cx="1242447" cy="307777"/>
          </a:xfrm>
          <a:prstGeom prst="rect">
            <a:avLst/>
          </a:prstGeom>
          <a:noFill/>
        </p:spPr>
        <p:txBody>
          <a:bodyPr wrap="square" rtlCol="0">
            <a:spAutoFit/>
          </a:bodyPr>
          <a:lstStyle/>
          <a:p>
            <a:pPr algn="r"/>
            <a:r>
              <a:rPr lang="fa-IR" sz="1400" b="0" i="0" dirty="0">
                <a:solidFill>
                  <a:srgbClr val="FFFFFF"/>
                </a:solidFill>
                <a:effectLst/>
                <a:latin typeface="Roboto" panose="02000000000000000000" pitchFamily="2" charset="0"/>
              </a:rPr>
              <a:t>6- ماشین لرنینگ</a:t>
            </a:r>
            <a:endParaRPr lang="en-US" sz="1400" dirty="0"/>
          </a:p>
        </p:txBody>
      </p:sp>
      <p:sp>
        <p:nvSpPr>
          <p:cNvPr id="16" name="TextBox 15">
            <a:extLst>
              <a:ext uri="{FF2B5EF4-FFF2-40B4-BE49-F238E27FC236}">
                <a16:creationId xmlns:a16="http://schemas.microsoft.com/office/drawing/2014/main" id="{9415784C-50F9-04CA-FF9D-073C78A95306}"/>
              </a:ext>
            </a:extLst>
          </p:cNvPr>
          <p:cNvSpPr txBox="1"/>
          <p:nvPr/>
        </p:nvSpPr>
        <p:spPr>
          <a:xfrm>
            <a:off x="1870004" y="3041980"/>
            <a:ext cx="2727701" cy="523220"/>
          </a:xfrm>
          <a:prstGeom prst="rect">
            <a:avLst/>
          </a:prstGeom>
          <a:noFill/>
        </p:spPr>
        <p:txBody>
          <a:bodyPr wrap="square" rtlCol="0">
            <a:spAutoFit/>
          </a:bodyPr>
          <a:lstStyle/>
          <a:p>
            <a:pPr algn="r"/>
            <a:r>
              <a:rPr lang="fa-IR" sz="1400" b="0" i="0" dirty="0">
                <a:solidFill>
                  <a:srgbClr val="FFFFFF"/>
                </a:solidFill>
                <a:effectLst/>
                <a:latin typeface="Roboto" panose="02000000000000000000" pitchFamily="2" charset="0"/>
              </a:rPr>
              <a:t>7- کاربرد های هوش مصنوعی در جنگ افزار ها (پردازش تصویر و...)</a:t>
            </a:r>
            <a:endParaRPr lang="en-US" sz="1400" dirty="0"/>
          </a:p>
        </p:txBody>
      </p:sp>
      <p:sp>
        <p:nvSpPr>
          <p:cNvPr id="17" name="TextBox 16">
            <a:extLst>
              <a:ext uri="{FF2B5EF4-FFF2-40B4-BE49-F238E27FC236}">
                <a16:creationId xmlns:a16="http://schemas.microsoft.com/office/drawing/2014/main" id="{8B6CEA47-2B08-2142-C50F-2910CCBE621B}"/>
              </a:ext>
            </a:extLst>
          </p:cNvPr>
          <p:cNvSpPr txBox="1"/>
          <p:nvPr/>
        </p:nvSpPr>
        <p:spPr>
          <a:xfrm>
            <a:off x="1536081" y="3826901"/>
            <a:ext cx="3061624" cy="307777"/>
          </a:xfrm>
          <a:prstGeom prst="rect">
            <a:avLst/>
          </a:prstGeom>
          <a:noFill/>
        </p:spPr>
        <p:txBody>
          <a:bodyPr wrap="square" rtlCol="0">
            <a:spAutoFit/>
          </a:bodyPr>
          <a:lstStyle/>
          <a:p>
            <a:pPr algn="r"/>
            <a:r>
              <a:rPr lang="fa-IR" sz="1400" b="0" i="0" dirty="0">
                <a:solidFill>
                  <a:srgbClr val="FFFFFF"/>
                </a:solidFill>
                <a:effectLst/>
                <a:latin typeface="Roboto" panose="02000000000000000000" pitchFamily="2" charset="0"/>
              </a:rPr>
              <a:t>8- هوش مصنوعی به کجا می‌رود (آینده)</a:t>
            </a:r>
            <a:endParaRPr lang="en-US" sz="1400" dirty="0"/>
          </a:p>
        </p:txBody>
      </p:sp>
      <p:sp>
        <p:nvSpPr>
          <p:cNvPr id="18" name="TextBox 17">
            <a:extLst>
              <a:ext uri="{FF2B5EF4-FFF2-40B4-BE49-F238E27FC236}">
                <a16:creationId xmlns:a16="http://schemas.microsoft.com/office/drawing/2014/main" id="{A4E34C74-6702-C061-8F51-7A177D894DF2}"/>
              </a:ext>
            </a:extLst>
          </p:cNvPr>
          <p:cNvSpPr txBox="1"/>
          <p:nvPr/>
        </p:nvSpPr>
        <p:spPr>
          <a:xfrm>
            <a:off x="1312065" y="4396379"/>
            <a:ext cx="3285640" cy="523220"/>
          </a:xfrm>
          <a:prstGeom prst="rect">
            <a:avLst/>
          </a:prstGeom>
          <a:noFill/>
        </p:spPr>
        <p:txBody>
          <a:bodyPr wrap="square" rtlCol="0">
            <a:spAutoFit/>
          </a:bodyPr>
          <a:lstStyle/>
          <a:p>
            <a:pPr algn="r"/>
            <a:r>
              <a:rPr lang="fa-IR" sz="1400" b="0" i="0" dirty="0">
                <a:solidFill>
                  <a:srgbClr val="FFFFFF"/>
                </a:solidFill>
                <a:effectLst/>
                <a:latin typeface="Roboto" panose="02000000000000000000" pitchFamily="2" charset="0"/>
              </a:rPr>
              <a:t>9- آیا هوش مصنوعی می‌تواند در امور نظامی از انسان پیشی بگیرد؟</a:t>
            </a:r>
            <a:endParaRPr lang="en-US" sz="1400" dirty="0"/>
          </a:p>
        </p:txBody>
      </p:sp>
      <p:sp>
        <p:nvSpPr>
          <p:cNvPr id="19" name="TextBox 18">
            <a:extLst>
              <a:ext uri="{FF2B5EF4-FFF2-40B4-BE49-F238E27FC236}">
                <a16:creationId xmlns:a16="http://schemas.microsoft.com/office/drawing/2014/main" id="{C640CF5B-EBB0-D74C-3D8D-68A01BCCF27E}"/>
              </a:ext>
            </a:extLst>
          </p:cNvPr>
          <p:cNvSpPr txBox="1"/>
          <p:nvPr/>
        </p:nvSpPr>
        <p:spPr>
          <a:xfrm>
            <a:off x="2096273" y="5181300"/>
            <a:ext cx="2497559" cy="584775"/>
          </a:xfrm>
          <a:prstGeom prst="rect">
            <a:avLst/>
          </a:prstGeom>
          <a:noFill/>
        </p:spPr>
        <p:txBody>
          <a:bodyPr wrap="square" rtlCol="0">
            <a:spAutoFit/>
          </a:bodyPr>
          <a:lstStyle/>
          <a:p>
            <a:pPr algn="r"/>
            <a:r>
              <a:rPr lang="fa-IR" sz="1400" b="0" i="0" dirty="0">
                <a:solidFill>
                  <a:srgbClr val="FFFFFF"/>
                </a:solidFill>
                <a:effectLst/>
                <a:latin typeface="Roboto" panose="02000000000000000000" pitchFamily="2" charset="0"/>
              </a:rPr>
              <a:t>10- موافقان و مخالفان هوش مصنوعی</a:t>
            </a:r>
            <a:br>
              <a:rPr lang="fa-IR" dirty="0"/>
            </a:br>
            <a:endParaRPr lang="en-US" dirty="0"/>
          </a:p>
        </p:txBody>
      </p:sp>
      <p:sp>
        <p:nvSpPr>
          <p:cNvPr id="4" name="TextBox 3">
            <a:extLst>
              <a:ext uri="{FF2B5EF4-FFF2-40B4-BE49-F238E27FC236}">
                <a16:creationId xmlns:a16="http://schemas.microsoft.com/office/drawing/2014/main" id="{221BEA51-DE26-0713-7A33-735DB1E554A3}"/>
              </a:ext>
            </a:extLst>
          </p:cNvPr>
          <p:cNvSpPr txBox="1"/>
          <p:nvPr/>
        </p:nvSpPr>
        <p:spPr>
          <a:xfrm>
            <a:off x="4058574" y="947999"/>
            <a:ext cx="4074851" cy="584775"/>
          </a:xfrm>
          <a:prstGeom prst="rect">
            <a:avLst/>
          </a:prstGeom>
          <a:noFill/>
        </p:spPr>
        <p:txBody>
          <a:bodyPr wrap="square" rtlCol="0">
            <a:spAutoFit/>
          </a:bodyPr>
          <a:lstStyle/>
          <a:p>
            <a:pPr algn="ctr"/>
            <a:r>
              <a:rPr lang="fa-IR" sz="3200" dirty="0">
                <a:solidFill>
                  <a:schemeClr val="accent1">
                    <a:lumMod val="40000"/>
                    <a:lumOff val="60000"/>
                  </a:schemeClr>
                </a:solidFill>
                <a:latin typeface="Candara Light" panose="020E0502030303020204" pitchFamily="34" charset="0"/>
                <a:cs typeface="Arial" panose="020B0604020202020204" pitchFamily="34" charset="0"/>
              </a:rPr>
              <a:t>هوش مصنوعی</a:t>
            </a:r>
            <a:endParaRPr lang="en-US" sz="3200" dirty="0">
              <a:solidFill>
                <a:schemeClr val="accent1">
                  <a:lumMod val="40000"/>
                  <a:lumOff val="60000"/>
                </a:schemeClr>
              </a:solidFill>
              <a:latin typeface="Candara Light" panose="020E0502030303020204" pitchFamily="34" charset="0"/>
              <a:cs typeface="Arial" panose="020B0604020202020204" pitchFamily="34" charset="0"/>
            </a:endParaRPr>
          </a:p>
        </p:txBody>
      </p:sp>
    </p:spTree>
    <p:extLst>
      <p:ext uri="{BB962C8B-B14F-4D97-AF65-F5344CB8AC3E}">
        <p14:creationId xmlns:p14="http://schemas.microsoft.com/office/powerpoint/2010/main" val="19309170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5773616" y="1163338"/>
            <a:ext cx="644768" cy="707886"/>
          </a:xfrm>
          <a:prstGeom prst="rect">
            <a:avLst/>
          </a:prstGeom>
          <a:noFill/>
        </p:spPr>
        <p:txBody>
          <a:bodyPr wrap="square">
            <a:spAutoFit/>
          </a:bodyPr>
          <a:lstStyle/>
          <a:p>
            <a:r>
              <a:rPr lang="en-US" sz="4000" dirty="0">
                <a:solidFill>
                  <a:schemeClr val="bg1"/>
                </a:solidFill>
              </a:rPr>
              <a:t>AI</a:t>
            </a:r>
          </a:p>
        </p:txBody>
      </p:sp>
      <p:sp>
        <p:nvSpPr>
          <p:cNvPr id="2" name="TextBox 1">
            <a:extLst>
              <a:ext uri="{FF2B5EF4-FFF2-40B4-BE49-F238E27FC236}">
                <a16:creationId xmlns:a16="http://schemas.microsoft.com/office/drawing/2014/main" id="{64B817D7-5480-1100-3E2E-7D8119DACA41}"/>
              </a:ext>
            </a:extLst>
          </p:cNvPr>
          <p:cNvSpPr txBox="1"/>
          <p:nvPr/>
        </p:nvSpPr>
        <p:spPr>
          <a:xfrm>
            <a:off x="6923315" y="2967335"/>
            <a:ext cx="1547446" cy="461665"/>
          </a:xfrm>
          <a:prstGeom prst="rect">
            <a:avLst/>
          </a:prstGeom>
          <a:noFill/>
        </p:spPr>
        <p:txBody>
          <a:bodyPr wrap="square" rtlCol="0">
            <a:spAutoFit/>
          </a:bodyPr>
          <a:lstStyle/>
          <a:p>
            <a:pPr algn="ctr"/>
            <a:r>
              <a:rPr lang="fa-IR" sz="2400" b="0" i="0" dirty="0">
                <a:solidFill>
                  <a:srgbClr val="FFFFFF"/>
                </a:solidFill>
                <a:effectLst/>
                <a:latin typeface="Roboto" panose="02000000000000000000" pitchFamily="2" charset="0"/>
              </a:rPr>
              <a:t>موافقان</a:t>
            </a:r>
            <a:endParaRPr lang="en-US" sz="2400" dirty="0"/>
          </a:p>
        </p:txBody>
      </p:sp>
      <p:sp>
        <p:nvSpPr>
          <p:cNvPr id="4" name="TextBox 3">
            <a:extLst>
              <a:ext uri="{FF2B5EF4-FFF2-40B4-BE49-F238E27FC236}">
                <a16:creationId xmlns:a16="http://schemas.microsoft.com/office/drawing/2014/main" id="{5DE2F43E-7B3F-1003-F98A-6D810140AA34}"/>
              </a:ext>
            </a:extLst>
          </p:cNvPr>
          <p:cNvSpPr txBox="1"/>
          <p:nvPr/>
        </p:nvSpPr>
        <p:spPr>
          <a:xfrm>
            <a:off x="3687745" y="2967334"/>
            <a:ext cx="1326382" cy="461665"/>
          </a:xfrm>
          <a:prstGeom prst="rect">
            <a:avLst/>
          </a:prstGeom>
          <a:noFill/>
        </p:spPr>
        <p:txBody>
          <a:bodyPr wrap="square" rtlCol="0">
            <a:spAutoFit/>
          </a:bodyPr>
          <a:lstStyle/>
          <a:p>
            <a:pPr algn="ctr"/>
            <a:r>
              <a:rPr lang="fa-IR" sz="2400" b="0" i="0" dirty="0">
                <a:solidFill>
                  <a:srgbClr val="FFFFFF"/>
                </a:solidFill>
                <a:effectLst/>
                <a:latin typeface="Roboto" panose="02000000000000000000" pitchFamily="2" charset="0"/>
              </a:rPr>
              <a:t>مخالفان</a:t>
            </a:r>
            <a:endParaRPr lang="en-US" sz="2400" dirty="0"/>
          </a:p>
        </p:txBody>
      </p:sp>
    </p:spTree>
    <p:extLst>
      <p:ext uri="{BB962C8B-B14F-4D97-AF65-F5344CB8AC3E}">
        <p14:creationId xmlns:p14="http://schemas.microsoft.com/office/powerpoint/2010/main" val="40736515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5773616" y="1163338"/>
            <a:ext cx="644768" cy="707886"/>
          </a:xfrm>
          <a:prstGeom prst="rect">
            <a:avLst/>
          </a:prstGeom>
          <a:noFill/>
        </p:spPr>
        <p:txBody>
          <a:bodyPr wrap="square">
            <a:spAutoFit/>
          </a:bodyPr>
          <a:lstStyle/>
          <a:p>
            <a:r>
              <a:rPr lang="en-US" sz="4000" dirty="0">
                <a:solidFill>
                  <a:schemeClr val="bg1"/>
                </a:solidFill>
              </a:rPr>
              <a:t>AI</a:t>
            </a:r>
          </a:p>
        </p:txBody>
      </p:sp>
      <p:sp>
        <p:nvSpPr>
          <p:cNvPr id="6" name="TextBox 5">
            <a:extLst>
              <a:ext uri="{FF2B5EF4-FFF2-40B4-BE49-F238E27FC236}">
                <a16:creationId xmlns:a16="http://schemas.microsoft.com/office/drawing/2014/main" id="{A254D6F2-66DB-5C08-EA85-C0F7FBD6AA40}"/>
              </a:ext>
            </a:extLst>
          </p:cNvPr>
          <p:cNvSpPr txBox="1"/>
          <p:nvPr/>
        </p:nvSpPr>
        <p:spPr>
          <a:xfrm>
            <a:off x="2512088" y="2994352"/>
            <a:ext cx="2356158" cy="369332"/>
          </a:xfrm>
          <a:prstGeom prst="rect">
            <a:avLst/>
          </a:prstGeom>
          <a:noFill/>
        </p:spPr>
        <p:txBody>
          <a:bodyPr wrap="none" rtlCol="0">
            <a:spAutoFit/>
          </a:bodyPr>
          <a:lstStyle/>
          <a:p>
            <a:r>
              <a:rPr lang="en-US" dirty="0">
                <a:solidFill>
                  <a:schemeClr val="bg1"/>
                </a:solidFill>
              </a:rPr>
              <a:t>https://www.ibm.com/</a:t>
            </a:r>
          </a:p>
        </p:txBody>
      </p:sp>
      <p:sp>
        <p:nvSpPr>
          <p:cNvPr id="7" name="TextBox 6">
            <a:extLst>
              <a:ext uri="{FF2B5EF4-FFF2-40B4-BE49-F238E27FC236}">
                <a16:creationId xmlns:a16="http://schemas.microsoft.com/office/drawing/2014/main" id="{311985E2-8F93-D785-F97F-38AFF4E911AF}"/>
              </a:ext>
            </a:extLst>
          </p:cNvPr>
          <p:cNvSpPr txBox="1"/>
          <p:nvPr/>
        </p:nvSpPr>
        <p:spPr>
          <a:xfrm>
            <a:off x="2512088" y="2316145"/>
            <a:ext cx="3094892" cy="369332"/>
          </a:xfrm>
          <a:prstGeom prst="rect">
            <a:avLst/>
          </a:prstGeom>
          <a:noFill/>
        </p:spPr>
        <p:txBody>
          <a:bodyPr wrap="square" rtlCol="0">
            <a:spAutoFit/>
          </a:bodyPr>
          <a:lstStyle/>
          <a:p>
            <a:r>
              <a:rPr lang="en-US" dirty="0">
                <a:solidFill>
                  <a:schemeClr val="bg1"/>
                </a:solidFill>
              </a:rPr>
              <a:t>https://www.simplilearn.com/</a:t>
            </a:r>
          </a:p>
        </p:txBody>
      </p:sp>
      <p:sp>
        <p:nvSpPr>
          <p:cNvPr id="2" name="TextBox 1">
            <a:extLst>
              <a:ext uri="{FF2B5EF4-FFF2-40B4-BE49-F238E27FC236}">
                <a16:creationId xmlns:a16="http://schemas.microsoft.com/office/drawing/2014/main" id="{A8A94734-F064-A354-78BB-625813CEA58C}"/>
              </a:ext>
            </a:extLst>
          </p:cNvPr>
          <p:cNvSpPr txBox="1"/>
          <p:nvPr/>
        </p:nvSpPr>
        <p:spPr>
          <a:xfrm>
            <a:off x="2512088" y="3672559"/>
            <a:ext cx="5302181" cy="646331"/>
          </a:xfrm>
          <a:prstGeom prst="rect">
            <a:avLst/>
          </a:prstGeom>
          <a:noFill/>
        </p:spPr>
        <p:txBody>
          <a:bodyPr wrap="square" rtlCol="0">
            <a:spAutoFit/>
          </a:bodyPr>
          <a:lstStyle/>
          <a:p>
            <a:r>
              <a:rPr lang="en-US" dirty="0">
                <a:solidFill>
                  <a:schemeClr val="bg1"/>
                </a:solidFill>
              </a:rPr>
              <a:t>https://www.defensemedianetwork.com/stories/the-future-of-artificial-intelligence-in-weapon-systems/</a:t>
            </a:r>
          </a:p>
        </p:txBody>
      </p:sp>
      <p:sp>
        <p:nvSpPr>
          <p:cNvPr id="4" name="TextBox 3">
            <a:extLst>
              <a:ext uri="{FF2B5EF4-FFF2-40B4-BE49-F238E27FC236}">
                <a16:creationId xmlns:a16="http://schemas.microsoft.com/office/drawing/2014/main" id="{6A2957C7-0491-CA2A-CA37-961E1C10FE78}"/>
              </a:ext>
            </a:extLst>
          </p:cNvPr>
          <p:cNvSpPr txBox="1"/>
          <p:nvPr/>
        </p:nvSpPr>
        <p:spPr>
          <a:xfrm>
            <a:off x="2512088" y="4627765"/>
            <a:ext cx="4136571" cy="646331"/>
          </a:xfrm>
          <a:prstGeom prst="rect">
            <a:avLst/>
          </a:prstGeom>
          <a:noFill/>
        </p:spPr>
        <p:txBody>
          <a:bodyPr wrap="square" rtlCol="0">
            <a:spAutoFit/>
          </a:bodyPr>
          <a:lstStyle/>
          <a:p>
            <a:r>
              <a:rPr lang="en-US" dirty="0">
                <a:solidFill>
                  <a:schemeClr val="bg1"/>
                </a:solidFill>
              </a:rPr>
              <a:t>https://www.javatpoint.com/machine-learning-application-in-defense-military</a:t>
            </a:r>
          </a:p>
        </p:txBody>
      </p:sp>
      <p:sp>
        <p:nvSpPr>
          <p:cNvPr id="8" name="TextBox 7">
            <a:extLst>
              <a:ext uri="{FF2B5EF4-FFF2-40B4-BE49-F238E27FC236}">
                <a16:creationId xmlns:a16="http://schemas.microsoft.com/office/drawing/2014/main" id="{368EA3A4-6704-6CC7-6257-CE7196BDDF83}"/>
              </a:ext>
            </a:extLst>
          </p:cNvPr>
          <p:cNvSpPr txBox="1"/>
          <p:nvPr/>
        </p:nvSpPr>
        <p:spPr>
          <a:xfrm>
            <a:off x="2512088" y="5582971"/>
            <a:ext cx="4256315" cy="369332"/>
          </a:xfrm>
          <a:prstGeom prst="rect">
            <a:avLst/>
          </a:prstGeom>
          <a:noFill/>
        </p:spPr>
        <p:txBody>
          <a:bodyPr wrap="square" rtlCol="0">
            <a:spAutoFit/>
          </a:bodyPr>
          <a:lstStyle/>
          <a:p>
            <a:r>
              <a:rPr lang="en-US" dirty="0">
                <a:solidFill>
                  <a:schemeClr val="bg1"/>
                </a:solidFill>
              </a:rPr>
              <a:t>https://dl.acm.org/citation.cfm?id=151188</a:t>
            </a:r>
          </a:p>
        </p:txBody>
      </p:sp>
    </p:spTree>
    <p:extLst>
      <p:ext uri="{BB962C8B-B14F-4D97-AF65-F5344CB8AC3E}">
        <p14:creationId xmlns:p14="http://schemas.microsoft.com/office/powerpoint/2010/main" val="26787765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066010E-C18C-FB84-1873-5C26C058700C}"/>
              </a:ext>
            </a:extLst>
          </p:cNvPr>
          <p:cNvSpPr txBox="1"/>
          <p:nvPr/>
        </p:nvSpPr>
        <p:spPr>
          <a:xfrm>
            <a:off x="4798142" y="2782669"/>
            <a:ext cx="2595716" cy="646331"/>
          </a:xfrm>
          <a:prstGeom prst="rect">
            <a:avLst/>
          </a:prstGeom>
          <a:noFill/>
        </p:spPr>
        <p:txBody>
          <a:bodyPr wrap="square" rtlCol="0">
            <a:spAutoFit/>
          </a:bodyPr>
          <a:lstStyle/>
          <a:p>
            <a:pPr algn="ctr"/>
            <a:r>
              <a:rPr lang="fa-IR" sz="3600" dirty="0">
                <a:solidFill>
                  <a:schemeClr val="accent1">
                    <a:lumMod val="40000"/>
                    <a:lumOff val="60000"/>
                  </a:schemeClr>
                </a:solidFill>
                <a:latin typeface="Candara Light" panose="020E0502030303020204" pitchFamily="34" charset="0"/>
                <a:cs typeface="Arial" panose="020B0604020202020204" pitchFamily="34" charset="0"/>
              </a:rPr>
              <a:t>هوش مصنوعی</a:t>
            </a:r>
            <a:endParaRPr lang="en-US" sz="3600" dirty="0">
              <a:solidFill>
                <a:schemeClr val="accent1">
                  <a:lumMod val="40000"/>
                  <a:lumOff val="60000"/>
                </a:schemeClr>
              </a:solidFill>
              <a:latin typeface="Candara Light" panose="020E0502030303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92CF6292-BD1F-C6BB-86AA-7309DC39F251}"/>
              </a:ext>
            </a:extLst>
          </p:cNvPr>
          <p:cNvSpPr txBox="1"/>
          <p:nvPr/>
        </p:nvSpPr>
        <p:spPr>
          <a:xfrm>
            <a:off x="11670223" y="6367685"/>
            <a:ext cx="395207" cy="369332"/>
          </a:xfrm>
          <a:prstGeom prst="rect">
            <a:avLst/>
          </a:prstGeom>
          <a:noFill/>
        </p:spPr>
        <p:txBody>
          <a:bodyPr wrap="square" rtlCol="0">
            <a:spAutoFit/>
          </a:bodyPr>
          <a:lstStyle/>
          <a:p>
            <a:r>
              <a:rPr lang="en-US" dirty="0">
                <a:solidFill>
                  <a:schemeClr val="bg1"/>
                </a:solidFill>
              </a:rPr>
              <a:t>AI</a:t>
            </a:r>
          </a:p>
        </p:txBody>
      </p:sp>
      <p:sp>
        <p:nvSpPr>
          <p:cNvPr id="4" name="TextBox 3">
            <a:extLst>
              <a:ext uri="{FF2B5EF4-FFF2-40B4-BE49-F238E27FC236}">
                <a16:creationId xmlns:a16="http://schemas.microsoft.com/office/drawing/2014/main" id="{A6C942C7-F280-BDDB-5934-100CFA5B7CF3}"/>
              </a:ext>
            </a:extLst>
          </p:cNvPr>
          <p:cNvSpPr txBox="1"/>
          <p:nvPr/>
        </p:nvSpPr>
        <p:spPr>
          <a:xfrm>
            <a:off x="11919028" y="5869925"/>
            <a:ext cx="292803" cy="2092881"/>
          </a:xfrm>
          <a:prstGeom prst="rect">
            <a:avLst/>
          </a:prstGeom>
          <a:noFill/>
        </p:spPr>
        <p:txBody>
          <a:bodyPr wrap="square" rtlCol="0">
            <a:spAutoFit/>
          </a:bodyPr>
          <a:lstStyle/>
          <a:p>
            <a:r>
              <a:rPr lang="en-US" sz="1000" dirty="0">
                <a:latin typeface="Bahnschrift" panose="020B0502040204020203" pitchFamily="34" charset="0"/>
              </a:rPr>
              <a:t>Artificial Intelligence</a:t>
            </a:r>
          </a:p>
        </p:txBody>
      </p:sp>
    </p:spTree>
    <p:extLst>
      <p:ext uri="{BB962C8B-B14F-4D97-AF65-F5344CB8AC3E}">
        <p14:creationId xmlns:p14="http://schemas.microsoft.com/office/powerpoint/2010/main" val="148261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6C942C7-F280-BDDB-5934-100CFA5B7CF3}"/>
              </a:ext>
            </a:extLst>
          </p:cNvPr>
          <p:cNvSpPr txBox="1"/>
          <p:nvPr/>
        </p:nvSpPr>
        <p:spPr>
          <a:xfrm>
            <a:off x="4564988" y="2967335"/>
            <a:ext cx="3062024" cy="461665"/>
          </a:xfrm>
          <a:prstGeom prst="rect">
            <a:avLst/>
          </a:prstGeom>
          <a:noFill/>
        </p:spPr>
        <p:txBody>
          <a:bodyPr wrap="square" rtlCol="0">
            <a:spAutoFit/>
          </a:bodyPr>
          <a:lstStyle/>
          <a:p>
            <a:r>
              <a:rPr lang="en-US" sz="2400" dirty="0">
                <a:solidFill>
                  <a:schemeClr val="bg1">
                    <a:lumMod val="85000"/>
                  </a:schemeClr>
                </a:solidFill>
                <a:latin typeface="Bahnschrift" panose="020B0502040204020203" pitchFamily="34" charset="0"/>
              </a:rPr>
              <a:t>Artificial Intelligence</a:t>
            </a:r>
          </a:p>
        </p:txBody>
      </p:sp>
    </p:spTree>
    <p:extLst>
      <p:ext uri="{BB962C8B-B14F-4D97-AF65-F5344CB8AC3E}">
        <p14:creationId xmlns:p14="http://schemas.microsoft.com/office/powerpoint/2010/main" val="25503640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100000">
              <a:srgbClr val="5F55C6"/>
            </a:gs>
            <a:gs pos="93000">
              <a:srgbClr val="262159"/>
            </a:gs>
            <a:gs pos="97000">
              <a:srgbClr val="453D93"/>
            </a:gs>
            <a:gs pos="96500">
              <a:srgbClr val="373078"/>
            </a:gs>
            <a:gs pos="100000">
              <a:srgbClr val="473E97"/>
            </a:gs>
            <a:gs pos="100000">
              <a:srgbClr val="352F77"/>
            </a:gs>
            <a:gs pos="27000">
              <a:srgbClr val="403987"/>
            </a:gs>
            <a:gs pos="0">
              <a:srgbClr val="6259CE"/>
            </a:gs>
            <a:gs pos="31000">
              <a:srgbClr val="373179"/>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11646440" y="6347457"/>
            <a:ext cx="396402" cy="369332"/>
          </a:xfrm>
          <a:prstGeom prst="rect">
            <a:avLst/>
          </a:prstGeom>
          <a:noFill/>
        </p:spPr>
        <p:txBody>
          <a:bodyPr wrap="square">
            <a:spAutoFit/>
          </a:bodyPr>
          <a:lstStyle/>
          <a:p>
            <a:r>
              <a:rPr lang="en-US" dirty="0">
                <a:solidFill>
                  <a:schemeClr val="bg1"/>
                </a:solidFill>
              </a:rPr>
              <a:t>AI</a:t>
            </a:r>
          </a:p>
        </p:txBody>
      </p:sp>
      <p:pic>
        <p:nvPicPr>
          <p:cNvPr id="7" name="Picture 6">
            <a:extLst>
              <a:ext uri="{FF2B5EF4-FFF2-40B4-BE49-F238E27FC236}">
                <a16:creationId xmlns:a16="http://schemas.microsoft.com/office/drawing/2014/main" id="{8A40A22D-2ABE-6C19-733A-47E11DE88F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7310" y="0"/>
            <a:ext cx="10037379" cy="6858000"/>
          </a:xfrm>
          <a:prstGeom prst="rect">
            <a:avLst/>
          </a:prstGeom>
        </p:spPr>
      </p:pic>
      <p:sp>
        <p:nvSpPr>
          <p:cNvPr id="13" name="TextBox 12">
            <a:extLst>
              <a:ext uri="{FF2B5EF4-FFF2-40B4-BE49-F238E27FC236}">
                <a16:creationId xmlns:a16="http://schemas.microsoft.com/office/drawing/2014/main" id="{F806809D-969F-3363-197A-4356BF065B80}"/>
              </a:ext>
            </a:extLst>
          </p:cNvPr>
          <p:cNvSpPr txBox="1"/>
          <p:nvPr/>
        </p:nvSpPr>
        <p:spPr>
          <a:xfrm>
            <a:off x="1077310" y="724497"/>
            <a:ext cx="3788979" cy="400110"/>
          </a:xfrm>
          <a:prstGeom prst="rect">
            <a:avLst/>
          </a:prstGeom>
          <a:noFill/>
        </p:spPr>
        <p:txBody>
          <a:bodyPr wrap="square" rtlCol="0">
            <a:spAutoFit/>
          </a:bodyPr>
          <a:lstStyle/>
          <a:p>
            <a:pPr algn="r"/>
            <a:r>
              <a:rPr lang="fa-IR" sz="2000" b="0" i="0" dirty="0">
                <a:solidFill>
                  <a:schemeClr val="bg2">
                    <a:lumMod val="10000"/>
                  </a:schemeClr>
                </a:solidFill>
                <a:effectLst/>
                <a:latin typeface="Roboto" panose="02000000000000000000" pitchFamily="2" charset="0"/>
              </a:rPr>
              <a:t>که رفتارهای انسانی را تقلید و تولید می کند</a:t>
            </a:r>
            <a:endParaRPr lang="en-US" sz="2000" dirty="0">
              <a:solidFill>
                <a:schemeClr val="bg2">
                  <a:lumMod val="10000"/>
                </a:schemeClr>
              </a:solidFill>
            </a:endParaRPr>
          </a:p>
        </p:txBody>
      </p:sp>
      <p:sp>
        <p:nvSpPr>
          <p:cNvPr id="16" name="TextBox 15">
            <a:extLst>
              <a:ext uri="{FF2B5EF4-FFF2-40B4-BE49-F238E27FC236}">
                <a16:creationId xmlns:a16="http://schemas.microsoft.com/office/drawing/2014/main" id="{40EFEE3B-C461-6557-C8E9-741E18182F13}"/>
              </a:ext>
            </a:extLst>
          </p:cNvPr>
          <p:cNvSpPr txBox="1"/>
          <p:nvPr/>
        </p:nvSpPr>
        <p:spPr>
          <a:xfrm>
            <a:off x="7906406" y="3429000"/>
            <a:ext cx="2858814" cy="1754326"/>
          </a:xfrm>
          <a:prstGeom prst="rect">
            <a:avLst/>
          </a:prstGeom>
          <a:noFill/>
        </p:spPr>
        <p:txBody>
          <a:bodyPr wrap="square" rtlCol="0">
            <a:spAutoFit/>
          </a:bodyPr>
          <a:lstStyle/>
          <a:p>
            <a:pPr algn="r"/>
            <a:r>
              <a:rPr lang="fa-IR" b="0" i="0" dirty="0">
                <a:solidFill>
                  <a:schemeClr val="accent1">
                    <a:lumMod val="20000"/>
                    <a:lumOff val="80000"/>
                  </a:schemeClr>
                </a:solidFill>
                <a:effectLst/>
                <a:latin typeface="Roboto" panose="02000000000000000000" pitchFamily="2" charset="0"/>
              </a:rPr>
              <a:t>برنامه‌ریزی فکر</a:t>
            </a:r>
            <a:endParaRPr lang="en-US" b="0" i="0" dirty="0">
              <a:solidFill>
                <a:schemeClr val="accent1">
                  <a:lumMod val="20000"/>
                  <a:lumOff val="80000"/>
                </a:schemeClr>
              </a:solidFill>
              <a:effectLst/>
              <a:latin typeface="Roboto" panose="02000000000000000000" pitchFamily="2" charset="0"/>
            </a:endParaRPr>
          </a:p>
          <a:p>
            <a:pPr algn="r"/>
            <a:endParaRPr lang="en-US" dirty="0">
              <a:solidFill>
                <a:schemeClr val="accent1">
                  <a:lumMod val="20000"/>
                  <a:lumOff val="80000"/>
                </a:schemeClr>
              </a:solidFill>
              <a:latin typeface="Roboto" panose="02000000000000000000" pitchFamily="2" charset="0"/>
            </a:endParaRPr>
          </a:p>
          <a:p>
            <a:pPr algn="r"/>
            <a:endParaRPr lang="en-US" dirty="0">
              <a:solidFill>
                <a:schemeClr val="accent1">
                  <a:lumMod val="20000"/>
                  <a:lumOff val="80000"/>
                </a:schemeClr>
              </a:solidFill>
              <a:latin typeface="Roboto" panose="02000000000000000000" pitchFamily="2" charset="0"/>
            </a:endParaRPr>
          </a:p>
          <a:p>
            <a:pPr algn="r"/>
            <a:endParaRPr lang="en-US" dirty="0">
              <a:solidFill>
                <a:schemeClr val="accent1">
                  <a:lumMod val="20000"/>
                  <a:lumOff val="80000"/>
                </a:schemeClr>
              </a:solidFill>
              <a:latin typeface="Roboto" panose="02000000000000000000" pitchFamily="2" charset="0"/>
            </a:endParaRPr>
          </a:p>
          <a:p>
            <a:pPr algn="r"/>
            <a:endParaRPr lang="en-US" dirty="0">
              <a:solidFill>
                <a:schemeClr val="accent1">
                  <a:lumMod val="20000"/>
                  <a:lumOff val="80000"/>
                </a:schemeClr>
              </a:solidFill>
              <a:latin typeface="Roboto" panose="02000000000000000000" pitchFamily="2" charset="0"/>
            </a:endParaRPr>
          </a:p>
          <a:p>
            <a:pPr algn="r"/>
            <a:r>
              <a:rPr lang="fa-IR" b="0" i="0" dirty="0">
                <a:solidFill>
                  <a:schemeClr val="accent1">
                    <a:lumMod val="20000"/>
                    <a:lumOff val="80000"/>
                  </a:schemeClr>
                </a:solidFill>
                <a:effectLst/>
                <a:latin typeface="Roboto" panose="02000000000000000000" pitchFamily="2" charset="0"/>
              </a:rPr>
              <a:t>درک گفتار و تصاویر</a:t>
            </a:r>
            <a:endParaRPr lang="en-US" b="0" i="0" dirty="0">
              <a:solidFill>
                <a:schemeClr val="accent1">
                  <a:lumMod val="20000"/>
                  <a:lumOff val="80000"/>
                </a:schemeClr>
              </a:solidFill>
              <a:effectLst/>
              <a:latin typeface="Roboto" panose="02000000000000000000" pitchFamily="2" charset="0"/>
            </a:endParaRPr>
          </a:p>
        </p:txBody>
      </p:sp>
      <p:sp>
        <p:nvSpPr>
          <p:cNvPr id="17" name="TextBox 16">
            <a:extLst>
              <a:ext uri="{FF2B5EF4-FFF2-40B4-BE49-F238E27FC236}">
                <a16:creationId xmlns:a16="http://schemas.microsoft.com/office/drawing/2014/main" id="{BFB5CC01-C8BA-4400-1D93-86B053A74F82}"/>
              </a:ext>
            </a:extLst>
          </p:cNvPr>
          <p:cNvSpPr txBox="1"/>
          <p:nvPr/>
        </p:nvSpPr>
        <p:spPr>
          <a:xfrm>
            <a:off x="7447067" y="755275"/>
            <a:ext cx="2622332" cy="369332"/>
          </a:xfrm>
          <a:prstGeom prst="rect">
            <a:avLst/>
          </a:prstGeom>
          <a:noFill/>
        </p:spPr>
        <p:txBody>
          <a:bodyPr wrap="square" rtlCol="0">
            <a:spAutoFit/>
          </a:bodyPr>
          <a:lstStyle/>
          <a:p>
            <a:r>
              <a:rPr lang="fa-IR" sz="1800" b="0" i="0" dirty="0">
                <a:solidFill>
                  <a:schemeClr val="bg2">
                    <a:lumMod val="10000"/>
                  </a:schemeClr>
                </a:solidFill>
                <a:effectLst/>
                <a:latin typeface="Roboto" panose="02000000000000000000" pitchFamily="2" charset="0"/>
              </a:rPr>
              <a:t>هوش مصنوعی نرم افزاری است</a:t>
            </a:r>
            <a:endParaRPr lang="en-US" dirty="0"/>
          </a:p>
        </p:txBody>
      </p:sp>
      <p:sp>
        <p:nvSpPr>
          <p:cNvPr id="18" name="TextBox 17">
            <a:extLst>
              <a:ext uri="{FF2B5EF4-FFF2-40B4-BE49-F238E27FC236}">
                <a16:creationId xmlns:a16="http://schemas.microsoft.com/office/drawing/2014/main" id="{46E3F0EF-AB5E-7B6E-7A31-D813795B16C6}"/>
              </a:ext>
            </a:extLst>
          </p:cNvPr>
          <p:cNvSpPr txBox="1"/>
          <p:nvPr/>
        </p:nvSpPr>
        <p:spPr>
          <a:xfrm>
            <a:off x="1077310" y="3402394"/>
            <a:ext cx="2858814" cy="1754326"/>
          </a:xfrm>
          <a:prstGeom prst="rect">
            <a:avLst/>
          </a:prstGeom>
          <a:noFill/>
        </p:spPr>
        <p:txBody>
          <a:bodyPr wrap="square" rtlCol="0">
            <a:spAutoFit/>
          </a:bodyPr>
          <a:lstStyle/>
          <a:p>
            <a:pPr algn="r"/>
            <a:r>
              <a:rPr lang="fa-IR" b="0" i="0" dirty="0">
                <a:solidFill>
                  <a:schemeClr val="accent1">
                    <a:lumMod val="20000"/>
                    <a:lumOff val="80000"/>
                  </a:schemeClr>
                </a:solidFill>
                <a:effectLst/>
                <a:latin typeface="Roboto" panose="02000000000000000000" pitchFamily="2" charset="0"/>
              </a:rPr>
              <a:t>تولید ایده</a:t>
            </a:r>
            <a:endParaRPr lang="en-US" b="0" i="0" dirty="0">
              <a:solidFill>
                <a:schemeClr val="accent1">
                  <a:lumMod val="20000"/>
                  <a:lumOff val="80000"/>
                </a:schemeClr>
              </a:solidFill>
              <a:effectLst/>
              <a:latin typeface="Roboto" panose="02000000000000000000" pitchFamily="2" charset="0"/>
            </a:endParaRPr>
          </a:p>
          <a:p>
            <a:pPr algn="r"/>
            <a:endParaRPr lang="en-US" dirty="0">
              <a:solidFill>
                <a:schemeClr val="accent1">
                  <a:lumMod val="20000"/>
                  <a:lumOff val="80000"/>
                </a:schemeClr>
              </a:solidFill>
              <a:latin typeface="Roboto" panose="02000000000000000000" pitchFamily="2" charset="0"/>
            </a:endParaRPr>
          </a:p>
          <a:p>
            <a:pPr algn="r"/>
            <a:endParaRPr lang="en-US" dirty="0">
              <a:solidFill>
                <a:schemeClr val="accent1">
                  <a:lumMod val="20000"/>
                  <a:lumOff val="80000"/>
                </a:schemeClr>
              </a:solidFill>
              <a:latin typeface="Roboto" panose="02000000000000000000" pitchFamily="2" charset="0"/>
            </a:endParaRPr>
          </a:p>
          <a:p>
            <a:pPr algn="r"/>
            <a:endParaRPr lang="en-US" dirty="0">
              <a:solidFill>
                <a:schemeClr val="accent1">
                  <a:lumMod val="20000"/>
                  <a:lumOff val="80000"/>
                </a:schemeClr>
              </a:solidFill>
              <a:latin typeface="Roboto" panose="02000000000000000000" pitchFamily="2" charset="0"/>
            </a:endParaRPr>
          </a:p>
          <a:p>
            <a:pPr algn="r"/>
            <a:endParaRPr lang="en-US" dirty="0">
              <a:solidFill>
                <a:schemeClr val="accent1">
                  <a:lumMod val="20000"/>
                  <a:lumOff val="80000"/>
                </a:schemeClr>
              </a:solidFill>
              <a:latin typeface="Roboto" panose="02000000000000000000" pitchFamily="2" charset="0"/>
            </a:endParaRPr>
          </a:p>
          <a:p>
            <a:pPr algn="r"/>
            <a:r>
              <a:rPr lang="fa-IR" b="0" i="0" dirty="0">
                <a:solidFill>
                  <a:schemeClr val="accent1">
                    <a:lumMod val="20000"/>
                    <a:lumOff val="80000"/>
                  </a:schemeClr>
                </a:solidFill>
                <a:effectLst/>
                <a:latin typeface="Roboto" panose="02000000000000000000" pitchFamily="2" charset="0"/>
              </a:rPr>
              <a:t>استفاده از آگاهی از موقعیت مکانی</a:t>
            </a:r>
            <a:endParaRPr lang="en-US" dirty="0">
              <a:solidFill>
                <a:schemeClr val="accent1">
                  <a:lumMod val="20000"/>
                  <a:lumOff val="80000"/>
                </a:schemeClr>
              </a:solidFill>
            </a:endParaRPr>
          </a:p>
        </p:txBody>
      </p:sp>
    </p:spTree>
    <p:extLst>
      <p:ext uri="{BB962C8B-B14F-4D97-AF65-F5344CB8AC3E}">
        <p14:creationId xmlns:p14="http://schemas.microsoft.com/office/powerpoint/2010/main" val="25427127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01F40"/>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11701005" y="6341523"/>
            <a:ext cx="396402" cy="369332"/>
          </a:xfrm>
          <a:prstGeom prst="rect">
            <a:avLst/>
          </a:prstGeom>
          <a:noFill/>
        </p:spPr>
        <p:txBody>
          <a:bodyPr wrap="square">
            <a:spAutoFit/>
          </a:bodyPr>
          <a:lstStyle/>
          <a:p>
            <a:r>
              <a:rPr lang="en-US" dirty="0">
                <a:solidFill>
                  <a:schemeClr val="bg1"/>
                </a:solidFill>
              </a:rPr>
              <a:t>AI</a:t>
            </a:r>
          </a:p>
        </p:txBody>
      </p:sp>
      <p:pic>
        <p:nvPicPr>
          <p:cNvPr id="11" name="Picture 10">
            <a:extLst>
              <a:ext uri="{FF2B5EF4-FFF2-40B4-BE49-F238E27FC236}">
                <a16:creationId xmlns:a16="http://schemas.microsoft.com/office/drawing/2014/main" id="{90FA1088-62BD-8041-15D6-2CB8492632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75338"/>
            <a:ext cx="6784426" cy="4482661"/>
          </a:xfrm>
          <a:prstGeom prst="rect">
            <a:avLst/>
          </a:prstGeom>
        </p:spPr>
      </p:pic>
      <p:sp>
        <p:nvSpPr>
          <p:cNvPr id="12" name="TextBox 11">
            <a:extLst>
              <a:ext uri="{FF2B5EF4-FFF2-40B4-BE49-F238E27FC236}">
                <a16:creationId xmlns:a16="http://schemas.microsoft.com/office/drawing/2014/main" id="{E1BA831A-C99C-D19C-6D67-C8C674A2C582}"/>
              </a:ext>
            </a:extLst>
          </p:cNvPr>
          <p:cNvSpPr txBox="1"/>
          <p:nvPr/>
        </p:nvSpPr>
        <p:spPr>
          <a:xfrm>
            <a:off x="2081047" y="872358"/>
            <a:ext cx="3457905" cy="523220"/>
          </a:xfrm>
          <a:prstGeom prst="rect">
            <a:avLst/>
          </a:prstGeom>
          <a:noFill/>
        </p:spPr>
        <p:txBody>
          <a:bodyPr wrap="square" rtlCol="0">
            <a:spAutoFit/>
          </a:bodyPr>
          <a:lstStyle/>
          <a:p>
            <a:pPr algn="ctr"/>
            <a:r>
              <a:rPr lang="fa-IR" sz="2800" dirty="0">
                <a:solidFill>
                  <a:schemeClr val="accent1">
                    <a:lumMod val="20000"/>
                    <a:lumOff val="80000"/>
                  </a:schemeClr>
                </a:solidFill>
                <a:latin typeface="Arial Black" panose="020B0A04020102020204" pitchFamily="34" charset="0"/>
              </a:rPr>
              <a:t>تاریخچه هوش مصنوعی</a:t>
            </a:r>
            <a:endParaRPr lang="en-US" sz="2800" dirty="0">
              <a:solidFill>
                <a:schemeClr val="accent1">
                  <a:lumMod val="20000"/>
                  <a:lumOff val="80000"/>
                </a:schemeClr>
              </a:solidFill>
              <a:latin typeface="Arial Black" panose="020B0A04020102020204" pitchFamily="34" charset="0"/>
            </a:endParaRPr>
          </a:p>
        </p:txBody>
      </p:sp>
      <p:sp>
        <p:nvSpPr>
          <p:cNvPr id="14" name="TextBox 13">
            <a:extLst>
              <a:ext uri="{FF2B5EF4-FFF2-40B4-BE49-F238E27FC236}">
                <a16:creationId xmlns:a16="http://schemas.microsoft.com/office/drawing/2014/main" id="{4B336D91-1FB2-5320-6827-E6A11F2E0153}"/>
              </a:ext>
            </a:extLst>
          </p:cNvPr>
          <p:cNvSpPr txBox="1"/>
          <p:nvPr/>
        </p:nvSpPr>
        <p:spPr>
          <a:xfrm>
            <a:off x="7124519" y="1293504"/>
            <a:ext cx="4689109" cy="646331"/>
          </a:xfrm>
          <a:prstGeom prst="rect">
            <a:avLst/>
          </a:prstGeom>
          <a:noFill/>
        </p:spPr>
        <p:txBody>
          <a:bodyPr wrap="square" rtlCol="0">
            <a:spAutoFit/>
          </a:bodyPr>
          <a:lstStyle/>
          <a:p>
            <a:pPr algn="r"/>
            <a:r>
              <a:rPr lang="fa-IR" b="0" i="0" dirty="0">
                <a:solidFill>
                  <a:schemeClr val="accent1">
                    <a:lumMod val="20000"/>
                    <a:lumOff val="80000"/>
                  </a:schemeClr>
                </a:solidFill>
                <a:effectLst/>
                <a:latin typeface="Roboto" panose="02000000000000000000" pitchFamily="2" charset="0"/>
              </a:rPr>
              <a:t>1956 - جان مک کارتی اصطلاح "هوش مصنوعی" را ابداع کرد و اولین کنفرانس هوش مصنوعی را برگزار کرد.</a:t>
            </a:r>
            <a:endParaRPr lang="en-US" dirty="0">
              <a:solidFill>
                <a:schemeClr val="accent1">
                  <a:lumMod val="20000"/>
                  <a:lumOff val="80000"/>
                </a:schemeClr>
              </a:solidFill>
            </a:endParaRPr>
          </a:p>
        </p:txBody>
      </p:sp>
      <p:sp>
        <p:nvSpPr>
          <p:cNvPr id="15" name="TextBox 14">
            <a:extLst>
              <a:ext uri="{FF2B5EF4-FFF2-40B4-BE49-F238E27FC236}">
                <a16:creationId xmlns:a16="http://schemas.microsoft.com/office/drawing/2014/main" id="{A6C2C11D-5C80-DB5F-DBB0-0D8B763D00E7}"/>
              </a:ext>
            </a:extLst>
          </p:cNvPr>
          <p:cNvSpPr txBox="1"/>
          <p:nvPr/>
        </p:nvSpPr>
        <p:spPr>
          <a:xfrm>
            <a:off x="6894786" y="2837677"/>
            <a:ext cx="5004420" cy="646331"/>
          </a:xfrm>
          <a:prstGeom prst="rect">
            <a:avLst/>
          </a:prstGeom>
          <a:noFill/>
        </p:spPr>
        <p:txBody>
          <a:bodyPr wrap="square" rtlCol="0">
            <a:spAutoFit/>
          </a:bodyPr>
          <a:lstStyle/>
          <a:p>
            <a:pPr lvl="2" algn="r"/>
            <a:r>
              <a:rPr lang="fa-IR" dirty="0">
                <a:solidFill>
                  <a:schemeClr val="accent1">
                    <a:lumMod val="20000"/>
                    <a:lumOff val="80000"/>
                  </a:schemeClr>
                </a:solidFill>
              </a:rPr>
              <a:t>1969 -               ا</a:t>
            </a:r>
            <a:r>
              <a:rPr lang="fa-IR" b="0" i="0" dirty="0">
                <a:solidFill>
                  <a:schemeClr val="accent1">
                    <a:lumMod val="20000"/>
                    <a:lumOff val="80000"/>
                  </a:schemeClr>
                </a:solidFill>
                <a:effectLst/>
                <a:latin typeface="Roboto" panose="02000000000000000000" pitchFamily="2" charset="0"/>
              </a:rPr>
              <a:t>ولین ربات متحرک همه منظوره بود که ساخته شد.</a:t>
            </a:r>
            <a:endParaRPr lang="en-US" dirty="0">
              <a:solidFill>
                <a:schemeClr val="accent1">
                  <a:lumMod val="20000"/>
                  <a:lumOff val="80000"/>
                </a:schemeClr>
              </a:solidFill>
            </a:endParaRPr>
          </a:p>
        </p:txBody>
      </p:sp>
      <p:sp>
        <p:nvSpPr>
          <p:cNvPr id="19" name="TextBox 18">
            <a:extLst>
              <a:ext uri="{FF2B5EF4-FFF2-40B4-BE49-F238E27FC236}">
                <a16:creationId xmlns:a16="http://schemas.microsoft.com/office/drawing/2014/main" id="{0EB4B0B7-BB35-1A92-7796-CC9BBFCE1987}"/>
              </a:ext>
            </a:extLst>
          </p:cNvPr>
          <p:cNvSpPr txBox="1"/>
          <p:nvPr/>
        </p:nvSpPr>
        <p:spPr>
          <a:xfrm>
            <a:off x="10180764" y="2837677"/>
            <a:ext cx="1008992" cy="369332"/>
          </a:xfrm>
          <a:prstGeom prst="rect">
            <a:avLst/>
          </a:prstGeom>
          <a:noFill/>
        </p:spPr>
        <p:txBody>
          <a:bodyPr wrap="square" rtlCol="0">
            <a:spAutoFit/>
          </a:bodyPr>
          <a:lstStyle/>
          <a:p>
            <a:r>
              <a:rPr lang="fa-IR" dirty="0">
                <a:solidFill>
                  <a:schemeClr val="accent1">
                    <a:lumMod val="20000"/>
                    <a:lumOff val="80000"/>
                  </a:schemeClr>
                </a:solidFill>
              </a:rPr>
              <a:t>"</a:t>
            </a:r>
            <a:r>
              <a:rPr lang="en-US" dirty="0">
                <a:solidFill>
                  <a:schemeClr val="accent1">
                    <a:lumMod val="20000"/>
                    <a:lumOff val="80000"/>
                  </a:schemeClr>
                </a:solidFill>
              </a:rPr>
              <a:t>Shakey</a:t>
            </a:r>
            <a:r>
              <a:rPr lang="fa-IR" dirty="0">
                <a:solidFill>
                  <a:schemeClr val="accent1">
                    <a:lumMod val="20000"/>
                    <a:lumOff val="80000"/>
                  </a:schemeClr>
                </a:solidFill>
              </a:rPr>
              <a:t>"</a:t>
            </a:r>
            <a:endParaRPr lang="en-US" dirty="0">
              <a:solidFill>
                <a:schemeClr val="accent1">
                  <a:lumMod val="20000"/>
                  <a:lumOff val="80000"/>
                </a:schemeClr>
              </a:solidFill>
            </a:endParaRPr>
          </a:p>
        </p:txBody>
      </p:sp>
      <p:sp>
        <p:nvSpPr>
          <p:cNvPr id="20" name="TextBox 19">
            <a:extLst>
              <a:ext uri="{FF2B5EF4-FFF2-40B4-BE49-F238E27FC236}">
                <a16:creationId xmlns:a16="http://schemas.microsoft.com/office/drawing/2014/main" id="{63F28780-0A56-B992-F92B-1BB65C850C80}"/>
              </a:ext>
            </a:extLst>
          </p:cNvPr>
          <p:cNvSpPr txBox="1"/>
          <p:nvPr/>
        </p:nvSpPr>
        <p:spPr>
          <a:xfrm>
            <a:off x="7493876" y="4318000"/>
            <a:ext cx="4319752" cy="646331"/>
          </a:xfrm>
          <a:prstGeom prst="rect">
            <a:avLst/>
          </a:prstGeom>
          <a:noFill/>
        </p:spPr>
        <p:txBody>
          <a:bodyPr wrap="square" rtlCol="0">
            <a:spAutoFit/>
          </a:bodyPr>
          <a:lstStyle/>
          <a:p>
            <a:pPr algn="r"/>
            <a:r>
              <a:rPr lang="fa-IR" b="0" i="0" dirty="0">
                <a:solidFill>
                  <a:schemeClr val="accent1">
                    <a:lumMod val="20000"/>
                    <a:lumOff val="80000"/>
                  </a:schemeClr>
                </a:solidFill>
                <a:effectLst/>
                <a:latin typeface="Roboto" panose="02000000000000000000" pitchFamily="2" charset="0"/>
              </a:rPr>
              <a:t>1997 – ابرکامپیوتر                    طراحی شد و شطرنج باز قهرمان جهان را در یک مسابقه شکست داد.</a:t>
            </a:r>
            <a:endParaRPr lang="en-US" dirty="0">
              <a:solidFill>
                <a:schemeClr val="accent1">
                  <a:lumMod val="20000"/>
                  <a:lumOff val="80000"/>
                </a:schemeClr>
              </a:solidFill>
            </a:endParaRPr>
          </a:p>
        </p:txBody>
      </p:sp>
      <p:sp>
        <p:nvSpPr>
          <p:cNvPr id="21" name="TextBox 20">
            <a:extLst>
              <a:ext uri="{FF2B5EF4-FFF2-40B4-BE49-F238E27FC236}">
                <a16:creationId xmlns:a16="http://schemas.microsoft.com/office/drawing/2014/main" id="{03B24CA6-A1D0-1570-560D-5ED8615638CC}"/>
              </a:ext>
            </a:extLst>
          </p:cNvPr>
          <p:cNvSpPr txBox="1"/>
          <p:nvPr/>
        </p:nvSpPr>
        <p:spPr>
          <a:xfrm>
            <a:off x="8848204" y="4318000"/>
            <a:ext cx="1414389" cy="369332"/>
          </a:xfrm>
          <a:prstGeom prst="rect">
            <a:avLst/>
          </a:prstGeom>
          <a:noFill/>
        </p:spPr>
        <p:txBody>
          <a:bodyPr wrap="square" rtlCol="0">
            <a:spAutoFit/>
          </a:bodyPr>
          <a:lstStyle/>
          <a:p>
            <a:pPr algn="ctr"/>
            <a:r>
              <a:rPr lang="fa-IR" b="0" i="0" dirty="0">
                <a:solidFill>
                  <a:schemeClr val="accent1">
                    <a:lumMod val="20000"/>
                    <a:lumOff val="80000"/>
                  </a:schemeClr>
                </a:solidFill>
                <a:effectLst/>
                <a:latin typeface="Roboto" panose="02000000000000000000" pitchFamily="2" charset="0"/>
              </a:rPr>
              <a:t>"</a:t>
            </a:r>
            <a:r>
              <a:rPr lang="en-US" b="0" i="0" dirty="0">
                <a:solidFill>
                  <a:schemeClr val="accent1">
                    <a:lumMod val="20000"/>
                    <a:lumOff val="80000"/>
                  </a:schemeClr>
                </a:solidFill>
                <a:effectLst/>
                <a:latin typeface="Roboto" panose="02000000000000000000" pitchFamily="2" charset="0"/>
              </a:rPr>
              <a:t>Deep Blue</a:t>
            </a:r>
            <a:r>
              <a:rPr lang="fa-IR" b="0" i="0" dirty="0">
                <a:solidFill>
                  <a:schemeClr val="accent1">
                    <a:lumMod val="20000"/>
                    <a:lumOff val="80000"/>
                  </a:schemeClr>
                </a:solidFill>
                <a:effectLst/>
                <a:latin typeface="Roboto" panose="02000000000000000000" pitchFamily="2" charset="0"/>
              </a:rPr>
              <a:t>"</a:t>
            </a:r>
            <a:endParaRPr lang="en-US" dirty="0">
              <a:solidFill>
                <a:schemeClr val="accent1">
                  <a:lumMod val="20000"/>
                  <a:lumOff val="80000"/>
                </a:schemeClr>
              </a:solidFill>
            </a:endParaRPr>
          </a:p>
        </p:txBody>
      </p:sp>
    </p:spTree>
    <p:extLst>
      <p:ext uri="{BB962C8B-B14F-4D97-AF65-F5344CB8AC3E}">
        <p14:creationId xmlns:p14="http://schemas.microsoft.com/office/powerpoint/2010/main" val="1723583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1F40"/>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1B4A61-82AA-C559-EC42-6C5A78C77B72}"/>
              </a:ext>
            </a:extLst>
          </p:cNvPr>
          <p:cNvSpPr txBox="1"/>
          <p:nvPr/>
        </p:nvSpPr>
        <p:spPr>
          <a:xfrm>
            <a:off x="11701005" y="6341523"/>
            <a:ext cx="396402" cy="369332"/>
          </a:xfrm>
          <a:prstGeom prst="rect">
            <a:avLst/>
          </a:prstGeom>
          <a:noFill/>
        </p:spPr>
        <p:txBody>
          <a:bodyPr wrap="square">
            <a:spAutoFit/>
          </a:bodyPr>
          <a:lstStyle/>
          <a:p>
            <a:r>
              <a:rPr lang="en-US" dirty="0">
                <a:solidFill>
                  <a:schemeClr val="bg1"/>
                </a:solidFill>
              </a:rPr>
              <a:t>AI</a:t>
            </a:r>
          </a:p>
        </p:txBody>
      </p:sp>
      <p:pic>
        <p:nvPicPr>
          <p:cNvPr id="11" name="Picture 10">
            <a:extLst>
              <a:ext uri="{FF2B5EF4-FFF2-40B4-BE49-F238E27FC236}">
                <a16:creationId xmlns:a16="http://schemas.microsoft.com/office/drawing/2014/main" id="{90FA1088-62BD-8041-15D6-2CB8492632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378164"/>
            <a:ext cx="6779171" cy="4479836"/>
          </a:xfrm>
          <a:prstGeom prst="rect">
            <a:avLst/>
          </a:prstGeom>
        </p:spPr>
      </p:pic>
      <p:sp>
        <p:nvSpPr>
          <p:cNvPr id="12" name="TextBox 11">
            <a:extLst>
              <a:ext uri="{FF2B5EF4-FFF2-40B4-BE49-F238E27FC236}">
                <a16:creationId xmlns:a16="http://schemas.microsoft.com/office/drawing/2014/main" id="{E1BA831A-C99C-D19C-6D67-C8C674A2C582}"/>
              </a:ext>
            </a:extLst>
          </p:cNvPr>
          <p:cNvSpPr txBox="1"/>
          <p:nvPr/>
        </p:nvSpPr>
        <p:spPr>
          <a:xfrm>
            <a:off x="2081047" y="872358"/>
            <a:ext cx="3457905" cy="523220"/>
          </a:xfrm>
          <a:prstGeom prst="rect">
            <a:avLst/>
          </a:prstGeom>
          <a:noFill/>
        </p:spPr>
        <p:txBody>
          <a:bodyPr wrap="square" rtlCol="0">
            <a:spAutoFit/>
          </a:bodyPr>
          <a:lstStyle/>
          <a:p>
            <a:pPr algn="ctr"/>
            <a:r>
              <a:rPr lang="fa-IR" sz="2800" dirty="0">
                <a:solidFill>
                  <a:schemeClr val="accent1">
                    <a:lumMod val="20000"/>
                    <a:lumOff val="80000"/>
                  </a:schemeClr>
                </a:solidFill>
                <a:latin typeface="Arial Black" panose="020B0A04020102020204" pitchFamily="34" charset="0"/>
              </a:rPr>
              <a:t>تاریخچه هوش مصنوعی</a:t>
            </a:r>
            <a:endParaRPr lang="en-US" sz="2800" dirty="0">
              <a:solidFill>
                <a:schemeClr val="accent1">
                  <a:lumMod val="20000"/>
                  <a:lumOff val="80000"/>
                </a:schemeClr>
              </a:solidFill>
              <a:latin typeface="Arial Black" panose="020B0A04020102020204" pitchFamily="34" charset="0"/>
            </a:endParaRPr>
          </a:p>
        </p:txBody>
      </p:sp>
      <p:sp>
        <p:nvSpPr>
          <p:cNvPr id="14" name="TextBox 13">
            <a:extLst>
              <a:ext uri="{FF2B5EF4-FFF2-40B4-BE49-F238E27FC236}">
                <a16:creationId xmlns:a16="http://schemas.microsoft.com/office/drawing/2014/main" id="{4B336D91-1FB2-5320-6827-E6A11F2E0153}"/>
              </a:ext>
            </a:extLst>
          </p:cNvPr>
          <p:cNvSpPr txBox="1"/>
          <p:nvPr/>
        </p:nvSpPr>
        <p:spPr>
          <a:xfrm>
            <a:off x="7247654" y="1288072"/>
            <a:ext cx="4565974" cy="923330"/>
          </a:xfrm>
          <a:prstGeom prst="rect">
            <a:avLst/>
          </a:prstGeom>
          <a:noFill/>
        </p:spPr>
        <p:txBody>
          <a:bodyPr wrap="square" rtlCol="0">
            <a:spAutoFit/>
          </a:bodyPr>
          <a:lstStyle/>
          <a:p>
            <a:pPr algn="r" rtl="0"/>
            <a:r>
              <a:rPr lang="fa-IR" b="0" i="0" dirty="0">
                <a:solidFill>
                  <a:schemeClr val="accent1">
                    <a:lumMod val="20000"/>
                    <a:lumOff val="80000"/>
                  </a:schemeClr>
                </a:solidFill>
                <a:effectLst/>
                <a:latin typeface="Roboto" panose="02000000000000000000" pitchFamily="2" charset="0"/>
              </a:rPr>
              <a:t>2002 - اولین جاروبرقی رباتیک موفق تجاری ساخته شد.</a:t>
            </a:r>
          </a:p>
          <a:p>
            <a:br>
              <a:rPr lang="fa-IR" dirty="0"/>
            </a:br>
            <a:endParaRPr lang="en-US" dirty="0"/>
          </a:p>
        </p:txBody>
      </p:sp>
      <p:sp>
        <p:nvSpPr>
          <p:cNvPr id="15" name="TextBox 14">
            <a:extLst>
              <a:ext uri="{FF2B5EF4-FFF2-40B4-BE49-F238E27FC236}">
                <a16:creationId xmlns:a16="http://schemas.microsoft.com/office/drawing/2014/main" id="{A6C2C11D-5C80-DB5F-DBB0-0D8B763D00E7}"/>
              </a:ext>
            </a:extLst>
          </p:cNvPr>
          <p:cNvSpPr txBox="1"/>
          <p:nvPr/>
        </p:nvSpPr>
        <p:spPr>
          <a:xfrm>
            <a:off x="6653047" y="4399408"/>
            <a:ext cx="5160581" cy="923330"/>
          </a:xfrm>
          <a:prstGeom prst="rect">
            <a:avLst/>
          </a:prstGeom>
          <a:noFill/>
        </p:spPr>
        <p:txBody>
          <a:bodyPr wrap="square" rtlCol="0">
            <a:spAutoFit/>
          </a:bodyPr>
          <a:lstStyle/>
          <a:p>
            <a:pPr lvl="2" algn="r"/>
            <a:r>
              <a:rPr lang="fa-IR" b="0" i="0" dirty="0">
                <a:solidFill>
                  <a:schemeClr val="accent1">
                    <a:lumMod val="20000"/>
                    <a:lumOff val="80000"/>
                  </a:schemeClr>
                </a:solidFill>
                <a:effectLst/>
                <a:latin typeface="Roboto" panose="02000000000000000000" pitchFamily="2" charset="0"/>
              </a:rPr>
              <a:t>2020 - بایدو الگوریتم                       را برای تیم‌های پزشکی و علمی و پزشکی در حال توسعه واکسن در مراحل اولیه همه‌گیری کرونا منتشر کرد.</a:t>
            </a:r>
            <a:endParaRPr lang="en-US" dirty="0">
              <a:solidFill>
                <a:schemeClr val="accent1">
                  <a:lumMod val="20000"/>
                  <a:lumOff val="80000"/>
                </a:schemeClr>
              </a:solidFill>
            </a:endParaRPr>
          </a:p>
        </p:txBody>
      </p:sp>
      <p:sp>
        <p:nvSpPr>
          <p:cNvPr id="19" name="TextBox 18">
            <a:extLst>
              <a:ext uri="{FF2B5EF4-FFF2-40B4-BE49-F238E27FC236}">
                <a16:creationId xmlns:a16="http://schemas.microsoft.com/office/drawing/2014/main" id="{0EB4B0B7-BB35-1A92-7796-CC9BBFCE1987}"/>
              </a:ext>
            </a:extLst>
          </p:cNvPr>
          <p:cNvSpPr txBox="1"/>
          <p:nvPr/>
        </p:nvSpPr>
        <p:spPr>
          <a:xfrm>
            <a:off x="8420283" y="4399408"/>
            <a:ext cx="1716186" cy="369332"/>
          </a:xfrm>
          <a:prstGeom prst="rect">
            <a:avLst/>
          </a:prstGeom>
          <a:noFill/>
        </p:spPr>
        <p:txBody>
          <a:bodyPr wrap="square" rtlCol="0">
            <a:spAutoFit/>
          </a:bodyPr>
          <a:lstStyle/>
          <a:p>
            <a:pPr algn="ctr"/>
            <a:r>
              <a:rPr lang="en-US" b="0" i="0" dirty="0" err="1">
                <a:solidFill>
                  <a:schemeClr val="accent1">
                    <a:lumMod val="20000"/>
                    <a:lumOff val="80000"/>
                  </a:schemeClr>
                </a:solidFill>
                <a:effectLst/>
                <a:latin typeface="Roboto" panose="02000000000000000000" pitchFamily="2" charset="0"/>
              </a:rPr>
              <a:t>LinearFold</a:t>
            </a:r>
            <a:r>
              <a:rPr lang="en-US" b="0" i="0" dirty="0">
                <a:solidFill>
                  <a:schemeClr val="accent1">
                    <a:lumMod val="20000"/>
                    <a:lumOff val="80000"/>
                  </a:schemeClr>
                </a:solidFill>
                <a:effectLst/>
                <a:latin typeface="Roboto" panose="02000000000000000000" pitchFamily="2" charset="0"/>
              </a:rPr>
              <a:t> AI</a:t>
            </a:r>
            <a:endParaRPr lang="en-US" dirty="0">
              <a:solidFill>
                <a:schemeClr val="accent1">
                  <a:lumMod val="20000"/>
                  <a:lumOff val="80000"/>
                </a:schemeClr>
              </a:solidFill>
            </a:endParaRPr>
          </a:p>
        </p:txBody>
      </p:sp>
      <p:sp>
        <p:nvSpPr>
          <p:cNvPr id="20" name="TextBox 19">
            <a:extLst>
              <a:ext uri="{FF2B5EF4-FFF2-40B4-BE49-F238E27FC236}">
                <a16:creationId xmlns:a16="http://schemas.microsoft.com/office/drawing/2014/main" id="{63F28780-0A56-B992-F92B-1BB65C850C80}"/>
              </a:ext>
            </a:extLst>
          </p:cNvPr>
          <p:cNvSpPr txBox="1"/>
          <p:nvPr/>
        </p:nvSpPr>
        <p:spPr>
          <a:xfrm>
            <a:off x="7746124" y="2582295"/>
            <a:ext cx="4067504" cy="923330"/>
          </a:xfrm>
          <a:prstGeom prst="rect">
            <a:avLst/>
          </a:prstGeom>
          <a:noFill/>
        </p:spPr>
        <p:txBody>
          <a:bodyPr wrap="square" rtlCol="0">
            <a:spAutoFit/>
          </a:bodyPr>
          <a:lstStyle/>
          <a:p>
            <a:pPr algn="r"/>
            <a:r>
              <a:rPr lang="fa-IR" b="0" i="0" dirty="0">
                <a:solidFill>
                  <a:schemeClr val="accent1">
                    <a:lumMod val="20000"/>
                    <a:lumOff val="80000"/>
                  </a:schemeClr>
                </a:solidFill>
                <a:effectLst/>
                <a:latin typeface="Roboto" panose="02000000000000000000" pitchFamily="2" charset="0"/>
              </a:rPr>
              <a:t>2005 - 2019 - امروز ما دارای تشخیص گفتار، اتوماسیون فرآیند روباتیک ربات رقصنده، خانه های هوشمند و سایر نوآوری ها هستیم.</a:t>
            </a:r>
            <a:endParaRPr lang="en-US" dirty="0">
              <a:solidFill>
                <a:schemeClr val="accent1">
                  <a:lumMod val="20000"/>
                  <a:lumOff val="80000"/>
                </a:schemeClr>
              </a:solidFill>
            </a:endParaRPr>
          </a:p>
        </p:txBody>
      </p:sp>
    </p:spTree>
    <p:extLst>
      <p:ext uri="{BB962C8B-B14F-4D97-AF65-F5344CB8AC3E}">
        <p14:creationId xmlns:p14="http://schemas.microsoft.com/office/powerpoint/2010/main" val="781314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9314E5A-2CC3-B0F5-DD98-BDD1C5FEBD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015" y="-833680"/>
            <a:ext cx="11887970" cy="7923332"/>
          </a:xfrm>
          <a:prstGeom prst="rect">
            <a:avLst/>
          </a:prstGeom>
        </p:spPr>
      </p:pic>
      <p:sp>
        <p:nvSpPr>
          <p:cNvPr id="3" name="TextBox 2">
            <a:extLst>
              <a:ext uri="{FF2B5EF4-FFF2-40B4-BE49-F238E27FC236}">
                <a16:creationId xmlns:a16="http://schemas.microsoft.com/office/drawing/2014/main" id="{051B4A61-82AA-C559-EC42-6C5A78C77B72}"/>
              </a:ext>
            </a:extLst>
          </p:cNvPr>
          <p:cNvSpPr txBox="1"/>
          <p:nvPr/>
        </p:nvSpPr>
        <p:spPr>
          <a:xfrm>
            <a:off x="11592911" y="6352034"/>
            <a:ext cx="396402" cy="369332"/>
          </a:xfrm>
          <a:prstGeom prst="rect">
            <a:avLst/>
          </a:prstGeom>
          <a:noFill/>
        </p:spPr>
        <p:txBody>
          <a:bodyPr wrap="square">
            <a:spAutoFit/>
          </a:bodyPr>
          <a:lstStyle/>
          <a:p>
            <a:r>
              <a:rPr lang="en-US" dirty="0">
                <a:solidFill>
                  <a:schemeClr val="bg1"/>
                </a:solidFill>
              </a:rPr>
              <a:t>AI</a:t>
            </a:r>
          </a:p>
        </p:txBody>
      </p:sp>
      <p:sp>
        <p:nvSpPr>
          <p:cNvPr id="8" name="TextBox 7">
            <a:extLst>
              <a:ext uri="{FF2B5EF4-FFF2-40B4-BE49-F238E27FC236}">
                <a16:creationId xmlns:a16="http://schemas.microsoft.com/office/drawing/2014/main" id="{F703A996-195C-8085-FCCD-85CE8CED9D10}"/>
              </a:ext>
            </a:extLst>
          </p:cNvPr>
          <p:cNvSpPr txBox="1"/>
          <p:nvPr/>
        </p:nvSpPr>
        <p:spPr>
          <a:xfrm>
            <a:off x="1587062" y="6352034"/>
            <a:ext cx="9017876" cy="369332"/>
          </a:xfrm>
          <a:prstGeom prst="rect">
            <a:avLst/>
          </a:prstGeom>
          <a:noFill/>
        </p:spPr>
        <p:txBody>
          <a:bodyPr wrap="square" rtlCol="0">
            <a:spAutoFit/>
          </a:bodyPr>
          <a:lstStyle/>
          <a:p>
            <a:pPr algn="r"/>
            <a:r>
              <a:rPr lang="fa-IR" b="0" i="0" dirty="0">
                <a:solidFill>
                  <a:srgbClr val="0386AB"/>
                </a:solidFill>
                <a:effectLst/>
                <a:latin typeface="Roboto" panose="02000000000000000000" pitchFamily="2" charset="0"/>
              </a:rPr>
              <a:t>امنیت در هوش مصنوعی به دلیل ماهیت حساس داده‌های درگیر در سیستم‌های هوش مصنوعی یک نگرانی حیاتی است.</a:t>
            </a:r>
            <a:endParaRPr lang="en-US" dirty="0">
              <a:solidFill>
                <a:srgbClr val="0386AB"/>
              </a:solidFill>
            </a:endParaRPr>
          </a:p>
        </p:txBody>
      </p:sp>
    </p:spTree>
    <p:extLst>
      <p:ext uri="{BB962C8B-B14F-4D97-AF65-F5344CB8AC3E}">
        <p14:creationId xmlns:p14="http://schemas.microsoft.com/office/powerpoint/2010/main" val="2782444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6101C"/>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6C555E-825C-13F1-E780-01CD1B62EE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6185"/>
            <a:ext cx="12192000" cy="8128000"/>
          </a:xfrm>
          <a:prstGeom prst="rect">
            <a:avLst/>
          </a:prstGeom>
        </p:spPr>
      </p:pic>
      <p:sp>
        <p:nvSpPr>
          <p:cNvPr id="3" name="TextBox 2">
            <a:extLst>
              <a:ext uri="{FF2B5EF4-FFF2-40B4-BE49-F238E27FC236}">
                <a16:creationId xmlns:a16="http://schemas.microsoft.com/office/drawing/2014/main" id="{051B4A61-82AA-C559-EC42-6C5A78C77B72}"/>
              </a:ext>
            </a:extLst>
          </p:cNvPr>
          <p:cNvSpPr txBox="1"/>
          <p:nvPr/>
        </p:nvSpPr>
        <p:spPr>
          <a:xfrm>
            <a:off x="1355835" y="2407623"/>
            <a:ext cx="767255" cy="769441"/>
          </a:xfrm>
          <a:prstGeom prst="rect">
            <a:avLst/>
          </a:prstGeom>
          <a:noFill/>
        </p:spPr>
        <p:txBody>
          <a:bodyPr wrap="square">
            <a:spAutoFit/>
          </a:bodyPr>
          <a:lstStyle/>
          <a:p>
            <a:r>
              <a:rPr lang="en-US" sz="4400" dirty="0">
                <a:solidFill>
                  <a:srgbClr val="033048"/>
                </a:solidFill>
              </a:rPr>
              <a:t>AI</a:t>
            </a:r>
          </a:p>
        </p:txBody>
      </p:sp>
      <p:sp>
        <p:nvSpPr>
          <p:cNvPr id="6" name="TextBox 5">
            <a:extLst>
              <a:ext uri="{FF2B5EF4-FFF2-40B4-BE49-F238E27FC236}">
                <a16:creationId xmlns:a16="http://schemas.microsoft.com/office/drawing/2014/main" id="{89D1F73A-A3EE-9339-0B80-819B3C20089D}"/>
              </a:ext>
            </a:extLst>
          </p:cNvPr>
          <p:cNvSpPr txBox="1"/>
          <p:nvPr/>
        </p:nvSpPr>
        <p:spPr>
          <a:xfrm>
            <a:off x="1891862" y="2438401"/>
            <a:ext cx="3100552" cy="707886"/>
          </a:xfrm>
          <a:prstGeom prst="rect">
            <a:avLst/>
          </a:prstGeom>
          <a:noFill/>
        </p:spPr>
        <p:txBody>
          <a:bodyPr wrap="square" rtlCol="0">
            <a:spAutoFit/>
          </a:bodyPr>
          <a:lstStyle/>
          <a:p>
            <a:pPr algn="ctr"/>
            <a:r>
              <a:rPr lang="en-US" sz="4000" dirty="0"/>
              <a:t>in the military</a:t>
            </a:r>
          </a:p>
        </p:txBody>
      </p:sp>
    </p:spTree>
    <p:extLst>
      <p:ext uri="{BB962C8B-B14F-4D97-AF65-F5344CB8AC3E}">
        <p14:creationId xmlns:p14="http://schemas.microsoft.com/office/powerpoint/2010/main" val="23574504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609</TotalTime>
  <Words>557</Words>
  <Application>Microsoft Office PowerPoint</Application>
  <PresentationFormat>Widescreen</PresentationFormat>
  <Paragraphs>95</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Arial Black</vt:lpstr>
      <vt:lpstr>Bahnschrift</vt:lpstr>
      <vt:lpstr>Calibri</vt:lpstr>
      <vt:lpstr>Calibri Light</vt:lpstr>
      <vt:lpstr>Candara Light</vt:lpstr>
      <vt:lpstr>Roboto</vt:lpstr>
      <vt:lpstr>Segoe UI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anna abtahian</dc:creator>
  <cp:lastModifiedBy>sara.sdr</cp:lastModifiedBy>
  <cp:revision>10</cp:revision>
  <dcterms:created xsi:type="dcterms:W3CDTF">2023-04-28T11:58:36Z</dcterms:created>
  <dcterms:modified xsi:type="dcterms:W3CDTF">2023-12-25T16:31:35Z</dcterms:modified>
</cp:coreProperties>
</file>

<file path=docProps/thumbnail.jpeg>
</file>